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3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C18402-81AA-460C-B549-D51F877423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9EC48A3-108B-48BA-8030-9ACDA53130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B74736B-AF9A-465F-B8B3-F0DDC6EB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32D4ADA-C40F-4527-AF5E-13C6BC119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852DBEE-E296-4B55-BF86-0642C2C1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265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BA5EE9-4671-4A5D-911C-41F77311E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B4F7D6D4-E475-4FA4-ADB3-B24869555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EAC9A2B-7568-4401-8D9A-6FCF4BCFF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A220919-65B3-440F-A716-EBEFF20FB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BF08F65-8129-4E1E-86CC-E40BF4924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6875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DC08EAB-D104-4DDE-9006-480218BDF3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DAB51B4-6D61-48B3-94A6-2EDA3EBEF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599D0A7-9FE3-4F77-AAAA-C1B2242E2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DC7B8E2-4F69-4FD9-9025-525AB8F10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7379EBF-150C-4FFF-B294-4E2541029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573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980AA0-1D82-428D-9B8A-E936EF578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4D19773-223E-4B74-B30D-7C7C2CEED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80638F7-A5A2-482D-8E55-871614BAE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5863C86-E2A2-442A-8F22-BBFDF9C44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13B39A2-B753-440D-8168-69EBD5C41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1577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4146AE-E6B5-41EB-B260-191E97DB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F994BE2-22E9-4BC9-8A4F-D4C8257B6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D97A458-3304-4B34-8D0B-51888436B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C144AD9-EE59-43B8-AB4C-4789DABAB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EC9D96C-3CE6-4768-9F9F-8EC0C5EA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933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ABFEA0-86CE-4746-A7D1-3E6703929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7F6EA62-A9FC-4A4E-8626-D7BE8FAFB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B0A95D17-4493-48EB-A736-459E8FD81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0EC2D46-6C9C-4DE4-87A4-5456F2163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C21A79-CB98-49A3-9124-BD635BE2A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736CD9A-6E01-4339-A5CD-09B783D03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04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A73633-F293-4D64-9738-2D2F85247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632469A-7A6D-43DB-A1AD-7E361526D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74BF198-6BEA-406D-A7BA-14B0F314D1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36B5226-4C19-4BBB-83BE-71E799460E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913413E6-822D-4B7D-BB19-DDD39E41A5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84B05F3E-22B6-476D-B566-C3593875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836CAD6E-1C25-4691-90D8-821792A0E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258CBA78-DC72-4E47-80A2-C1D5C906F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80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047FB2A-0048-4A20-9E8C-63345DF46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67A1333-91F4-4EE6-80C2-B3182D17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C601138-FBD2-464E-B84A-6D041840E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8179075-8E27-413F-A341-FA0C12067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3984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47BE00E2-B279-4241-A2AD-BF8DF78E0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542402EE-CBD4-42B4-B971-E80FFBF32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25108E7-43D2-46B2-BCA3-46CE5F621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4978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6776DB-A12A-4E94-AFFE-FCCA10B71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4AB9C01-B713-4B80-A4B9-1A8209CA9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DD11C496-35C7-40D4-B4EC-81F0A9F197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4CCF875-BF84-41BD-B2E7-DC7CF1894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F69FAFA-3C0B-43F3-9D95-4D1D94955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5B9551E-2C3A-4D28-B88E-770E57A1F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421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BE7FB56-E62F-4604-8576-B4B60C7A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6C649EE3-DBEB-4AF0-BC2F-4F1370FADB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28112C3-DEA3-4034-9A07-C020A7B0D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AA5D5A8-853A-4CFE-9289-6DE7737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A8D8D70-B593-46AB-AEC3-C4604CBF2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87156C2-C052-4F5F-AFBF-7DFB120C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228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F3DB0E2F-55C9-4661-96E9-CD68A8C5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1D2424E-9695-42A0-A057-A92585AA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F44C7EA-45CF-42E1-B189-400068C7E4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A95FF-7797-444E-AE5D-9B1A1AF00AAB}" type="datetimeFigureOut">
              <a:rPr lang="es-ES" smtClean="0"/>
              <a:t>29/09/2025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1FF012-930D-4845-8246-F3254B65D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78AB1D3-109A-4212-A24F-B5A8E8426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A1C1B-0B32-4D7D-AD11-840B2D8942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3324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vitra.ua.es/omvalin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vitra.ua.es/omvalin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vitra.ua.es/omvaling/" TargetMode="External"/><Relationship Id="rId7" Type="http://schemas.openxmlformats.org/officeDocument/2006/relationships/hyperlink" Target="https://cvnet.cpd.ua.es/curriculum-breve/grp/es/traduccio-de-classics-valencians-a-lleng%C3%BCes-europees-estudis-literaris-ling%C3%BCistics-i-traductologics-comparats/475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cvnet.cpd.ua.es/curriculum-breve/grp/es/lexis-(grupo-de-investigacion-en-lexico-y-sintaxis)/642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EE86A7C-8943-4B74-829E-F779D5BCB2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3" y="217680"/>
            <a:ext cx="2899954" cy="1632858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101546" y="637163"/>
            <a:ext cx="883508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 LA INVESTIGACIÓN EN VARIACIÓN LINGÜÍSTICA A LA INNOVACIÓN EN FORMACIÓN PERMANENTE EN ENTORNOS MULTILINGÜES: </a:t>
            </a:r>
            <a:endParaRPr lang="es-ES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es-E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OPCIÓN ESTRATÉGICA DEL </a:t>
            </a:r>
            <a:r>
              <a:rPr lang="es-ES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OBSERVATORIO MULTILINGÜE DE LA VARIACIÓN LINGÜÍSTICA-OMVALING</a:t>
            </a:r>
            <a:endParaRPr lang="ca-ES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a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ca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José Luis Cifuentes (Universitat d’Alacant/</a:t>
            </a:r>
            <a:r>
              <a:rPr lang="ca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Universidad</a:t>
            </a:r>
            <a:r>
              <a:rPr lang="ca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ca-E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Alicante, IULMA, IUESAL) </a:t>
            </a:r>
          </a:p>
          <a:p>
            <a:pPr>
              <a:spcAft>
                <a:spcPts val="0"/>
              </a:spcAft>
            </a:pPr>
            <a:r>
              <a:rPr lang="ca-E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Vicent </a:t>
            </a:r>
            <a:r>
              <a:rPr lang="ca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Martines</a:t>
            </a:r>
            <a:r>
              <a:rPr lang="ca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(Universitat d’Alacant/</a:t>
            </a:r>
            <a:r>
              <a:rPr lang="ca-E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Universidad</a:t>
            </a:r>
            <a:r>
              <a:rPr lang="ca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ca-E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Alicante; ISIC-IVITRA, IEC-SF, RABLB, IIFV, IULMA)</a:t>
            </a:r>
            <a:endParaRPr lang="ca-E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Imagen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291" y="4970781"/>
            <a:ext cx="6512011" cy="181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EE86A7C-8943-4B74-829E-F779D5BCB2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3" y="217680"/>
            <a:ext cx="2899954" cy="1632858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496962" y="741404"/>
            <a:ext cx="819253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investigación sobre la </a:t>
            </a:r>
            <a:r>
              <a:rPr lang="es-E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variación lingüística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particularmente, en las dos lenguas cooficiales de la Comunidad Valenciana es una constante en la labor desarrollada por los miembros del equipo que compone el </a:t>
            </a:r>
            <a:r>
              <a:rPr lang="es-E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Observatorio Multilingüe de la Variación Lingüística [OMVALING</a:t>
            </a:r>
            <a:r>
              <a:rPr lang="es-ES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].</a:t>
            </a:r>
          </a:p>
          <a:p>
            <a:pPr algn="just"/>
            <a:r>
              <a:rPr lang="es-ES" sz="4000" b="1" dirty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https://ivitra.ua.es/omvaling/</a:t>
            </a:r>
            <a:endParaRPr lang="es-ES" sz="4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Este 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proyecto emana de la investigación cooperativa en la materia que, desde hace décadas, realizan los grupos de investigación de la Universidad de Alicante: LEXIS (Ref. VIGROB-274 de la UA), cuyo IP es José Luis Cifuentes; y “Grupo de investigación Traducción de clásicos valencianos…” (Ref. VIGROB-125 de la UA), cuyo IP es </a:t>
            </a:r>
            <a:r>
              <a:rPr lang="es-E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Vicent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Martines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s-E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 OMVALING (en el seno del Prometeo de Excelencia CIPROM/2023/6 de la Generalitat Valenciana [GV]) 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 sitúa dentro de la línea desarrollada cooperativamente por los componentes del equipo. </a:t>
            </a:r>
            <a:endParaRPr lang="es-E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mayoría de los miembros del OMVALING ya formaron parte del </a:t>
            </a:r>
            <a:r>
              <a:rPr lang="es-E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equipo investigador que desarrolló 2 Prometeo de Excelencia (PROMETEO-2009-042 &amp; PROMETEOII-2014-018) y el ISIC-IVITRA (Ref. ISIC-2012-022) de la GV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Además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en el OMVALING se encuadran los equipos de proyectos ministeriales y de la UA (desde 2005): HUM200503508/FILO, MICINN FFI2009-13065-FILO, FFI2012-37103, FFI2015-69694-P, FFI2017-85441-R, PGC2018-099399-B-100371, PID2021-128381NB-I00</a:t>
            </a:r>
            <a:r>
              <a:rPr lang="es-E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GITE-09009-UA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849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EE86A7C-8943-4B74-829E-F779D5BCB2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3" y="217680"/>
            <a:ext cx="2899954" cy="1632858"/>
          </a:xfrm>
          <a:prstGeom prst="rect">
            <a:avLst/>
          </a:prstGeom>
        </p:spPr>
      </p:pic>
      <p:pic>
        <p:nvPicPr>
          <p:cNvPr id="3" name="Imagen 2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3198"/>
            <a:ext cx="4510638" cy="2148009"/>
          </a:xfrm>
          <a:prstGeom prst="rect">
            <a:avLst/>
          </a:prstGeom>
        </p:spPr>
      </p:pic>
      <p:pic>
        <p:nvPicPr>
          <p:cNvPr id="4" name="Imagen 3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355" y="1906226"/>
            <a:ext cx="7745525" cy="63926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80354" y="2601180"/>
            <a:ext cx="7745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5"/>
              </a:rPr>
              <a:t>https://cvnet.cpd.ua.es/curriculum-breve/grp/es/lexis-(grupo-de-investigacion-en-lexico-y-sintaxis)/</a:t>
            </a:r>
            <a:r>
              <a:rPr lang="es-ES" dirty="0" smtClean="0">
                <a:hlinkClick r:id="rId5"/>
              </a:rPr>
              <a:t>642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580354" y="5451207"/>
            <a:ext cx="89957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7"/>
              </a:rPr>
              <a:t>https://</a:t>
            </a:r>
            <a:r>
              <a:rPr lang="es-ES" dirty="0" smtClean="0">
                <a:hlinkClick r:id="rId7"/>
              </a:rPr>
              <a:t>cvnet.cpd.ua.es/curriculum-breve/grp/es/traduccio-de-classics-valencians-a-lleng%C3%BCes-europees-estudis-literaris-ling%C3%BCistics-i-traductologics-comparats/475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817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EE86A7C-8943-4B74-829E-F779D5BCB2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3" y="217680"/>
            <a:ext cx="2899954" cy="163285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707027" y="876967"/>
            <a:ext cx="789596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Los 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corpus lingüísticos desarrollados por los equipos investigadores que componen el OMVALING permiten una explotación ágil en términos de variación lingüística en su más amplia expresión (diacrónica, sincrónica, gramatical, contrastiva/traducción, terminológica, fraseología, etc.). </a:t>
            </a:r>
            <a:endParaRPr lang="es-E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Aprovecharlos 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para el estudio de la variación y el cambio lingüístico en su aplicación para la formación permanente será una manera sólida y viable de continuar mejorando las competencias y destrezas lingüísticas en entornos multilingües. La consulta de los corpus, los diccionarios históricos y los estudios sobre las lenguas románicas vecinas </a:t>
            </a: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(aragonés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occitano, portugués, francés e italiano) y no románicas (inglés, alemán</a:t>
            </a: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), y sin menoscabo de la “lengua base”, la lengua latina. </a:t>
            </a:r>
          </a:p>
          <a:p>
            <a:pPr marL="285750" indent="-285750">
              <a:buFontTx/>
              <a:buChar char="-"/>
            </a:pPr>
            <a:r>
              <a:rPr lang="es-ES_tradn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El </a:t>
            </a:r>
            <a:r>
              <a:rPr lang="es-ES_trad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estudio de la variación y el cambio lingüístico en las lenguas cooficiales de la Comunidad Valenciana se encuentra ahora en una posición inmejorable para comenzar a plantear y a responder interrogantes de gran importancia en la caracterización a) de la evolución de dichas lenguas y de sus relaciones con las lenguas románicas con las que mantiene contacto secular (aragonés, castellano, occitano, francés e italiano), b) de la constitución histórica y de la evolución de sus variedades dialectales, funcionales y sociales, y c), en el aspecto nuclear de OMVALING, su interacción en el contexto multilingüe.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591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EE86A7C-8943-4B74-829E-F779D5BCB2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3" y="217680"/>
            <a:ext cx="2899954" cy="1632858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400" dirty="0"/>
          </a:p>
        </p:txBody>
      </p:sp>
      <p:sp>
        <p:nvSpPr>
          <p:cNvPr id="10" name="Marcador de texto 9"/>
          <p:cNvSpPr>
            <a:spLocks noGrp="1"/>
          </p:cNvSpPr>
          <p:nvPr>
            <p:ph type="body" idx="1"/>
          </p:nvPr>
        </p:nvSpPr>
        <p:spPr>
          <a:xfrm>
            <a:off x="904988" y="1681163"/>
            <a:ext cx="5157787" cy="823912"/>
          </a:xfrm>
        </p:spPr>
        <p:txBody>
          <a:bodyPr/>
          <a:lstStyle/>
          <a:p>
            <a:r>
              <a:rPr lang="es-ES_tradnl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Objetos y objetivos de estudio: </a:t>
            </a:r>
            <a:br>
              <a:rPr lang="es-ES_tradnl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sz="half" idx="2"/>
          </p:nvPr>
        </p:nvSpPr>
        <p:spPr>
          <a:xfrm>
            <a:off x="839788" y="2224216"/>
            <a:ext cx="5981142" cy="4485503"/>
          </a:xfrm>
        </p:spPr>
        <p:txBody>
          <a:bodyPr>
            <a:normAutofit fontScale="25000" lnSpcReduction="20000"/>
          </a:bodyPr>
          <a:lstStyle/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sintaxis al discurso,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6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es-ES_tradnl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interrogación en el ámbito </a:t>
            </a:r>
            <a:r>
              <a:rPr lang="es-ES_tradnl" sz="6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interaccional</a:t>
            </a:r>
            <a:r>
              <a:rPr lang="es-ES_tradnl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Sintaxis y configuración informativa, </a:t>
            </a:r>
            <a:endParaRPr lang="es-ES_tradnl" sz="6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6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Análisis </a:t>
            </a:r>
            <a:r>
              <a:rPr lang="es-ES_tradnl" sz="6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interaccional</a:t>
            </a:r>
            <a:r>
              <a:rPr lang="es-ES_tradnl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es-ES_tradnl" sz="6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Análisis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los aspectos de género en la variación lingüística,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Análisis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fraseológico,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Descripción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fonética,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Descripción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desde la perspectiva léxico-semántica,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Descripción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morfológica,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Descripción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sintáctica,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Descripción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la evolución de las combinaciones léxicas,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Traducción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 análisis </a:t>
            </a:r>
            <a:r>
              <a:rPr lang="es-ES" sz="6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traductológico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Establecimiento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corpus multilingüe representativo de la variación lingüística analizada, </a:t>
            </a:r>
            <a:endParaRPr lang="es-ES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Desarrollo </a:t>
            </a:r>
            <a:r>
              <a:rPr lang="es-E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aplicaciones educativas que aporten valor añadido a las investigaciones en los objetivos anteriores a fin de transferir sus avances a la sociedad, a las instituciones educativas, a las instituciones con competencias en materia de normativa lingüística. </a:t>
            </a:r>
          </a:p>
          <a:p>
            <a:endParaRPr lang="es-ES" dirty="0"/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3"/>
          </p:nvPr>
        </p:nvSpPr>
        <p:spPr>
          <a:xfrm>
            <a:off x="6930355" y="1315369"/>
            <a:ext cx="5183188" cy="823912"/>
          </a:xfrm>
        </p:spPr>
        <p:txBody>
          <a:bodyPr/>
          <a:lstStyle/>
          <a:p>
            <a:r>
              <a:rPr lang="es-ES_tradnl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Aplicaciones: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Marcador de contenido 8"/>
          <p:cNvSpPr>
            <a:spLocks noGrp="1"/>
          </p:cNvSpPr>
          <p:nvPr>
            <p:ph sz="quarter" idx="4"/>
          </p:nvPr>
        </p:nvSpPr>
        <p:spPr>
          <a:xfrm>
            <a:off x="6820930" y="2139281"/>
            <a:ext cx="5183188" cy="3684588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es-ES_tradn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ES_tradnl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ejora del dominio </a:t>
            </a:r>
            <a:r>
              <a:rPr lang="es-ES_tradn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las lenguas A (en nuestro </a:t>
            </a:r>
            <a:r>
              <a:rPr lang="es-ES_tradnl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caso, las </a:t>
            </a:r>
            <a:r>
              <a:rPr lang="es-ES_tradn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cooficiales de la CV) y de las del entorno multilingüe de nuestra sociedad, diacrónicamente y sincrónicamente, </a:t>
            </a:r>
            <a:endParaRPr lang="es-ES_tradnl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s-ES_tradnl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 </a:t>
            </a:r>
            <a:r>
              <a:rPr lang="es-ES_tradn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 contextualización en el marco multilingüe internacional; </a:t>
            </a:r>
          </a:p>
          <a:p>
            <a:pPr algn="just">
              <a:buFontTx/>
              <a:buChar char="-"/>
            </a:pPr>
            <a:r>
              <a:rPr lang="es-ES_tradnl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mejora </a:t>
            </a:r>
            <a:r>
              <a:rPr lang="es-ES_tradn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las competencias discursivas y comunicativas, en general, y, en particular, de modo coherente y adecuado para fines específicos, profesionales y de modo multilingüe. </a:t>
            </a:r>
            <a:endParaRPr lang="ca-E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86770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99254" y="116632"/>
            <a:ext cx="6805254" cy="1162816"/>
          </a:xfrm>
        </p:spPr>
        <p:txBody>
          <a:bodyPr>
            <a:noAutofit/>
          </a:bodyPr>
          <a:lstStyle/>
          <a:p>
            <a:pPr algn="just"/>
            <a:r>
              <a:rPr lang="es-ES" sz="2200" b="1" i="1" dirty="0" smtClean="0">
                <a:solidFill>
                  <a:schemeClr val="accent2">
                    <a:lumMod val="75000"/>
                  </a:schemeClr>
                </a:solidFill>
              </a:rPr>
              <a:t>La </a:t>
            </a:r>
            <a:r>
              <a:rPr lang="es-ES" sz="2200" b="1" i="1" dirty="0" err="1" smtClean="0">
                <a:solidFill>
                  <a:schemeClr val="accent2">
                    <a:lumMod val="75000"/>
                  </a:schemeClr>
                </a:solidFill>
              </a:rPr>
              <a:t>Varición</a:t>
            </a:r>
            <a:r>
              <a:rPr lang="es-ES" sz="2200" b="1" i="1" dirty="0" smtClean="0">
                <a:solidFill>
                  <a:schemeClr val="accent2">
                    <a:lumMod val="75000"/>
                  </a:schemeClr>
                </a:solidFill>
              </a:rPr>
              <a:t> lingüística, con los aportes de procesamiento de la Lingüística de corpus, nos permitirá mejorar el conocimiento profundo de las lenguas y la comunicación</a:t>
            </a:r>
            <a:endParaRPr lang="es-ES" sz="2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http://upload.wikimedia.org/wikipedia/commons/thumb/f/fc/Pieter_Bruegel_the_Elder_-_The_Tower_of_Babel_%28Vienna%29_-_Google_Art_Project_-_edited.jpg/1280px-Pieter_Bruegel_the_Elder_-_The_Tower_of_Babel_%28Vienna%29_-_Google_Art_Project_-_edit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4301" y="1738669"/>
            <a:ext cx="2488864" cy="2413444"/>
          </a:xfrm>
          <a:prstGeom prst="rect">
            <a:avLst/>
          </a:prstGeom>
          <a:noFill/>
        </p:spPr>
      </p:pic>
      <p:pic>
        <p:nvPicPr>
          <p:cNvPr id="1030" name="Picture 6" descr="https://encrypted-tbn2.gstatic.com/images?q=tbn:ANd9GcS2vtvQ-f1EAqWYnpOBk1_0ZxkLgHr7tnaNjVrckclAKIk6ZHt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4301" y="4279530"/>
            <a:ext cx="2357454" cy="2578470"/>
          </a:xfrm>
          <a:prstGeom prst="rect">
            <a:avLst/>
          </a:prstGeom>
          <a:noFill/>
        </p:spPr>
      </p:pic>
      <p:pic>
        <p:nvPicPr>
          <p:cNvPr id="1032" name="Picture 8" descr="https://encrypted-tbn0.gstatic.com/images?q=tbn:ANd9GcQxdBg6UIBNy0UrcO2yR8-ZerU_8rlVtW-K_w8d9RzffH2BkXA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96373" y="4279530"/>
            <a:ext cx="3216420" cy="2297444"/>
          </a:xfrm>
          <a:prstGeom prst="rect">
            <a:avLst/>
          </a:prstGeom>
          <a:noFill/>
        </p:spPr>
      </p:pic>
      <p:pic>
        <p:nvPicPr>
          <p:cNvPr id="4" name="Picture 4" descr="http://www.clarin.com/buena-vida/salud/Actualmente-considera-habilidades-neuronales-especificas_CLAIMA20130123_0134_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963" y="1672813"/>
            <a:ext cx="4199246" cy="236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farm8.static.flickr.com/7213/7306336602_97a475d90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143" y="2319095"/>
            <a:ext cx="3700230" cy="277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3693010" y="5428252"/>
            <a:ext cx="60177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i="1" dirty="0" smtClean="0"/>
              <a:t>¡Gracias por su atención!</a:t>
            </a:r>
            <a:br>
              <a:rPr lang="es-ES" sz="2000" i="1" dirty="0" smtClean="0"/>
            </a:br>
            <a:r>
              <a:rPr lang="es-ES" sz="2000" i="1" dirty="0" err="1" smtClean="0"/>
              <a:t>Gràcies</a:t>
            </a:r>
            <a:r>
              <a:rPr lang="es-ES" sz="2000" i="1" dirty="0" smtClean="0"/>
              <a:t> per la </a:t>
            </a:r>
            <a:r>
              <a:rPr lang="es-ES" sz="2000" i="1" dirty="0" err="1" smtClean="0"/>
              <a:t>seua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atenció</a:t>
            </a:r>
            <a:r>
              <a:rPr lang="es-ES" sz="2000" i="1" dirty="0" smtClean="0"/>
              <a:t>!</a:t>
            </a:r>
            <a:br>
              <a:rPr lang="es-ES" sz="2000" i="1" dirty="0" smtClean="0"/>
            </a:br>
            <a:r>
              <a:rPr lang="es-ES" sz="2000" i="1" dirty="0" smtClean="0"/>
              <a:t>T</a:t>
            </a:r>
            <a:r>
              <a:rPr lang="en-US" sz="2000" i="1" dirty="0" smtClean="0"/>
              <a:t>hank you for your attention!</a:t>
            </a:r>
            <a:r>
              <a:rPr lang="es-ES" sz="2000" i="1" dirty="0"/>
              <a:t/>
            </a:r>
            <a:br>
              <a:rPr lang="es-ES" sz="2000" i="1" dirty="0"/>
            </a:br>
            <a:endParaRPr lang="ca-ES" sz="2000" i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5EE86A7C-8943-4B74-829E-F779D5BCB2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65" y="116632"/>
            <a:ext cx="2899954" cy="163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716</Words>
  <Application>Microsoft Office PowerPoint</Application>
  <PresentationFormat>Panorámica</PresentationFormat>
  <Paragraphs>35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Varición lingüística, con los aportes de procesamiento de la Lingüística de corpus, nos permitirá mejorar el conocimiento profundo de las lenguas y la comunicación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raquel.heras</dc:creator>
  <cp:lastModifiedBy>USUARIO</cp:lastModifiedBy>
  <cp:revision>11</cp:revision>
  <dcterms:created xsi:type="dcterms:W3CDTF">2025-09-04T07:20:21Z</dcterms:created>
  <dcterms:modified xsi:type="dcterms:W3CDTF">2025-09-29T09:54:44Z</dcterms:modified>
</cp:coreProperties>
</file>