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2"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embeddedFontLst>
    <p:embeddedFont>
      <p:font typeface="Merriweather" panose="00000500000000000000" pitchFamily="2" charset="0"/>
      <p:regular r:id="rId19"/>
      <p:bold r:id="rId20"/>
      <p:italic r:id="rId21"/>
      <p:boldItalic r:id="rId22"/>
    </p:embeddedFont>
    <p:embeddedFont>
      <p:font typeface="Roboto" panose="02000000000000000000" pitchFamily="2"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48F3446-2AEE-4812-B6DA-5F6E1486C122}">
  <a:tblStyle styleId="{D48F3446-2AEE-4812-B6DA-5F6E1486C12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102" y="2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CD4C31-C817-5202-9CE2-482F3362967E}"/>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id="{55C088EF-FA9E-36E8-E204-ED542FF2A1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Θέση ημερομηνίας 3">
            <a:extLst>
              <a:ext uri="{FF2B5EF4-FFF2-40B4-BE49-F238E27FC236}">
                <a16:creationId xmlns:a16="http://schemas.microsoft.com/office/drawing/2014/main" id="{F25A6BFE-B15D-7143-4AAD-BA4CCC7331D7}"/>
              </a:ext>
            </a:extLst>
          </p:cNvPr>
          <p:cNvSpPr>
            <a:spLocks noGrp="1"/>
          </p:cNvSpPr>
          <p:nvPr>
            <p:ph type="dt" sz="half" idx="10"/>
          </p:nvPr>
        </p:nvSpPr>
        <p:spPr/>
        <p:txBody>
          <a:bodyPr/>
          <a:lstStyle/>
          <a:p>
            <a:endParaRPr lang="en-US"/>
          </a:p>
        </p:txBody>
      </p:sp>
      <p:sp>
        <p:nvSpPr>
          <p:cNvPr id="5" name="Θέση υποσέλιδου 4">
            <a:extLst>
              <a:ext uri="{FF2B5EF4-FFF2-40B4-BE49-F238E27FC236}">
                <a16:creationId xmlns:a16="http://schemas.microsoft.com/office/drawing/2014/main" id="{1BB03886-D13A-9CAF-A8CA-BDB86B476242}"/>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C762FB25-C471-9039-8BA0-69676CCDEB7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3183181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0F3863-7B12-1BF4-7556-C634D6EFF7E7}"/>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50288D2F-0B6C-9EAA-D42E-52EABDEB137B}"/>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B822AFF5-2CB8-EFB1-802E-07A7E0ABDD44}"/>
              </a:ext>
            </a:extLst>
          </p:cNvPr>
          <p:cNvSpPr>
            <a:spLocks noGrp="1"/>
          </p:cNvSpPr>
          <p:nvPr>
            <p:ph type="dt" sz="half" idx="10"/>
          </p:nvPr>
        </p:nvSpPr>
        <p:spPr/>
        <p:txBody>
          <a:bodyPr/>
          <a:lstStyle/>
          <a:p>
            <a:endParaRPr lang="en-US"/>
          </a:p>
        </p:txBody>
      </p:sp>
      <p:sp>
        <p:nvSpPr>
          <p:cNvPr id="5" name="Θέση υποσέλιδου 4">
            <a:extLst>
              <a:ext uri="{FF2B5EF4-FFF2-40B4-BE49-F238E27FC236}">
                <a16:creationId xmlns:a16="http://schemas.microsoft.com/office/drawing/2014/main" id="{DA70ABC9-0B75-E8E7-67DE-A4A87DF0BEB1}"/>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88CDC8C0-D967-EC47-C714-0904B7D20BF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4659455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B5F516D4-959E-0AA5-EAB3-B41E763E1A89}"/>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91BBFCD9-4E95-F199-4ECF-857697F2348A}"/>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04233B64-47C5-F615-9C52-0F3C7CB935BA}"/>
              </a:ext>
            </a:extLst>
          </p:cNvPr>
          <p:cNvSpPr>
            <a:spLocks noGrp="1"/>
          </p:cNvSpPr>
          <p:nvPr>
            <p:ph type="dt" sz="half" idx="10"/>
          </p:nvPr>
        </p:nvSpPr>
        <p:spPr/>
        <p:txBody>
          <a:bodyPr/>
          <a:lstStyle/>
          <a:p>
            <a:endParaRPr lang="en-US"/>
          </a:p>
        </p:txBody>
      </p:sp>
      <p:sp>
        <p:nvSpPr>
          <p:cNvPr id="5" name="Θέση υποσέλιδου 4">
            <a:extLst>
              <a:ext uri="{FF2B5EF4-FFF2-40B4-BE49-F238E27FC236}">
                <a16:creationId xmlns:a16="http://schemas.microsoft.com/office/drawing/2014/main" id="{AC0AF5C3-F885-1D8C-C844-9439D8D0E10B}"/>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A9B80AEA-20C3-F75D-FEDC-6E5AD94AC47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8190549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578FC7-9BD3-D61D-2791-0622C072B53E}"/>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78EC2A3A-03DE-45D0-CDEE-FC1D477DC88B}"/>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5FCB3527-A5F0-9A75-9641-D254DE778ADB}"/>
              </a:ext>
            </a:extLst>
          </p:cNvPr>
          <p:cNvSpPr>
            <a:spLocks noGrp="1"/>
          </p:cNvSpPr>
          <p:nvPr>
            <p:ph type="dt" sz="half" idx="10"/>
          </p:nvPr>
        </p:nvSpPr>
        <p:spPr/>
        <p:txBody>
          <a:bodyPr/>
          <a:lstStyle/>
          <a:p>
            <a:endParaRPr lang="en-US"/>
          </a:p>
        </p:txBody>
      </p:sp>
      <p:sp>
        <p:nvSpPr>
          <p:cNvPr id="5" name="Θέση υποσέλιδου 4">
            <a:extLst>
              <a:ext uri="{FF2B5EF4-FFF2-40B4-BE49-F238E27FC236}">
                <a16:creationId xmlns:a16="http://schemas.microsoft.com/office/drawing/2014/main" id="{475F5BB5-9E04-7265-B77D-526E8A93E95F}"/>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CACA40AC-DA3A-80FF-7E69-61B74FCEF5E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3772368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41563C-8E67-AE95-93F9-F7F62B11E5EA}"/>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1E21D5A9-9738-C2DB-696A-837923E6574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80AEF30A-8E97-7BF6-192A-678C3D74913A}"/>
              </a:ext>
            </a:extLst>
          </p:cNvPr>
          <p:cNvSpPr>
            <a:spLocks noGrp="1"/>
          </p:cNvSpPr>
          <p:nvPr>
            <p:ph type="dt" sz="half" idx="10"/>
          </p:nvPr>
        </p:nvSpPr>
        <p:spPr/>
        <p:txBody>
          <a:bodyPr/>
          <a:lstStyle/>
          <a:p>
            <a:endParaRPr lang="en-US"/>
          </a:p>
        </p:txBody>
      </p:sp>
      <p:sp>
        <p:nvSpPr>
          <p:cNvPr id="5" name="Θέση υποσέλιδου 4">
            <a:extLst>
              <a:ext uri="{FF2B5EF4-FFF2-40B4-BE49-F238E27FC236}">
                <a16:creationId xmlns:a16="http://schemas.microsoft.com/office/drawing/2014/main" id="{6C770D5F-D02B-DE04-9836-86FCD6C41BD6}"/>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7291E29C-57B5-C8C5-C761-F224A3D3C0B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9175531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50C3B8-9872-3E1B-751C-89363290D72A}"/>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CFF47D7F-4387-210A-9CD5-EBE055BBFF15}"/>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a:extLst>
              <a:ext uri="{FF2B5EF4-FFF2-40B4-BE49-F238E27FC236}">
                <a16:creationId xmlns:a16="http://schemas.microsoft.com/office/drawing/2014/main" id="{A13BEDC6-F5EA-6EC7-F6AE-BFEEF012787A}"/>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4">
            <a:extLst>
              <a:ext uri="{FF2B5EF4-FFF2-40B4-BE49-F238E27FC236}">
                <a16:creationId xmlns:a16="http://schemas.microsoft.com/office/drawing/2014/main" id="{94C0358F-0A6E-B02B-8B44-AFA9BE903CC8}"/>
              </a:ext>
            </a:extLst>
          </p:cNvPr>
          <p:cNvSpPr>
            <a:spLocks noGrp="1"/>
          </p:cNvSpPr>
          <p:nvPr>
            <p:ph type="dt" sz="half" idx="10"/>
          </p:nvPr>
        </p:nvSpPr>
        <p:spPr/>
        <p:txBody>
          <a:bodyPr/>
          <a:lstStyle/>
          <a:p>
            <a:endParaRPr lang="en-US"/>
          </a:p>
        </p:txBody>
      </p:sp>
      <p:sp>
        <p:nvSpPr>
          <p:cNvPr id="6" name="Θέση υποσέλιδου 5">
            <a:extLst>
              <a:ext uri="{FF2B5EF4-FFF2-40B4-BE49-F238E27FC236}">
                <a16:creationId xmlns:a16="http://schemas.microsoft.com/office/drawing/2014/main" id="{A9013104-D1BF-E9ED-28E5-9D36B371FAB9}"/>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9951CE5A-39BD-F0F1-1BB8-6E1FE431DAC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6358223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E5643D-40AE-9BD1-E634-6488FE887EF5}"/>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2D110960-9153-B6BB-C8D2-E2F46F8538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52E848A2-06C0-356A-4C69-A75CD1A8CD3A}"/>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κειμένου 4">
            <a:extLst>
              <a:ext uri="{FF2B5EF4-FFF2-40B4-BE49-F238E27FC236}">
                <a16:creationId xmlns:a16="http://schemas.microsoft.com/office/drawing/2014/main" id="{A7E740C1-E9E2-8586-95B0-20DF58AB3A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6A42A46D-E50E-F9DF-9765-B22E8B1CB62A}"/>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Θέση ημερομηνίας 6">
            <a:extLst>
              <a:ext uri="{FF2B5EF4-FFF2-40B4-BE49-F238E27FC236}">
                <a16:creationId xmlns:a16="http://schemas.microsoft.com/office/drawing/2014/main" id="{3B3FCECA-EE70-E092-A8FC-D39F3E1C141E}"/>
              </a:ext>
            </a:extLst>
          </p:cNvPr>
          <p:cNvSpPr>
            <a:spLocks noGrp="1"/>
          </p:cNvSpPr>
          <p:nvPr>
            <p:ph type="dt" sz="half" idx="10"/>
          </p:nvPr>
        </p:nvSpPr>
        <p:spPr/>
        <p:txBody>
          <a:bodyPr/>
          <a:lstStyle/>
          <a:p>
            <a:endParaRPr lang="en-US"/>
          </a:p>
        </p:txBody>
      </p:sp>
      <p:sp>
        <p:nvSpPr>
          <p:cNvPr id="8" name="Θέση υποσέλιδου 7">
            <a:extLst>
              <a:ext uri="{FF2B5EF4-FFF2-40B4-BE49-F238E27FC236}">
                <a16:creationId xmlns:a16="http://schemas.microsoft.com/office/drawing/2014/main" id="{0229FF4F-49E1-75A2-5DC8-798E32808A85}"/>
              </a:ext>
            </a:extLst>
          </p:cNvPr>
          <p:cNvSpPr>
            <a:spLocks noGrp="1"/>
          </p:cNvSpPr>
          <p:nvPr>
            <p:ph type="ftr" sz="quarter" idx="11"/>
          </p:nvPr>
        </p:nvSpPr>
        <p:spPr/>
        <p:txBody>
          <a:bodyPr/>
          <a:lstStyle/>
          <a:p>
            <a:endParaRPr lang="en-US"/>
          </a:p>
        </p:txBody>
      </p:sp>
      <p:sp>
        <p:nvSpPr>
          <p:cNvPr id="9" name="Θέση αριθμού διαφάνειας 8">
            <a:extLst>
              <a:ext uri="{FF2B5EF4-FFF2-40B4-BE49-F238E27FC236}">
                <a16:creationId xmlns:a16="http://schemas.microsoft.com/office/drawing/2014/main" id="{7DBE7394-1C4C-9AF7-1B1F-2E28351F4FB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6359962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48E026-2210-D05D-86A8-EF0BB1B1D0BD}"/>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2">
            <a:extLst>
              <a:ext uri="{FF2B5EF4-FFF2-40B4-BE49-F238E27FC236}">
                <a16:creationId xmlns:a16="http://schemas.microsoft.com/office/drawing/2014/main" id="{EBE1A515-C039-A762-FED5-197FAAEA17F7}"/>
              </a:ext>
            </a:extLst>
          </p:cNvPr>
          <p:cNvSpPr>
            <a:spLocks noGrp="1"/>
          </p:cNvSpPr>
          <p:nvPr>
            <p:ph type="dt" sz="half" idx="10"/>
          </p:nvPr>
        </p:nvSpPr>
        <p:spPr/>
        <p:txBody>
          <a:bodyPr/>
          <a:lstStyle/>
          <a:p>
            <a:endParaRPr lang="en-US"/>
          </a:p>
        </p:txBody>
      </p:sp>
      <p:sp>
        <p:nvSpPr>
          <p:cNvPr id="4" name="Θέση υποσέλιδου 3">
            <a:extLst>
              <a:ext uri="{FF2B5EF4-FFF2-40B4-BE49-F238E27FC236}">
                <a16:creationId xmlns:a16="http://schemas.microsoft.com/office/drawing/2014/main" id="{8CE1A49C-E6D1-356C-DC55-38CF335A319F}"/>
              </a:ext>
            </a:extLst>
          </p:cNvPr>
          <p:cNvSpPr>
            <a:spLocks noGrp="1"/>
          </p:cNvSpPr>
          <p:nvPr>
            <p:ph type="ftr" sz="quarter" idx="11"/>
          </p:nvPr>
        </p:nvSpPr>
        <p:spPr/>
        <p:txBody>
          <a:bodyPr/>
          <a:lstStyle/>
          <a:p>
            <a:endParaRPr lang="en-US"/>
          </a:p>
        </p:txBody>
      </p:sp>
      <p:sp>
        <p:nvSpPr>
          <p:cNvPr id="5" name="Θέση αριθμού διαφάνειας 4">
            <a:extLst>
              <a:ext uri="{FF2B5EF4-FFF2-40B4-BE49-F238E27FC236}">
                <a16:creationId xmlns:a16="http://schemas.microsoft.com/office/drawing/2014/main" id="{64E5BBB2-425D-5A87-B296-605A7A59A53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1263675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454C6FC7-AC56-BA75-9939-4DAF3CF39A5F}"/>
              </a:ext>
            </a:extLst>
          </p:cNvPr>
          <p:cNvSpPr>
            <a:spLocks noGrp="1"/>
          </p:cNvSpPr>
          <p:nvPr>
            <p:ph type="dt" sz="half" idx="10"/>
          </p:nvPr>
        </p:nvSpPr>
        <p:spPr/>
        <p:txBody>
          <a:bodyPr/>
          <a:lstStyle/>
          <a:p>
            <a:endParaRPr lang="en-US"/>
          </a:p>
        </p:txBody>
      </p:sp>
      <p:sp>
        <p:nvSpPr>
          <p:cNvPr id="3" name="Θέση υποσέλιδου 2">
            <a:extLst>
              <a:ext uri="{FF2B5EF4-FFF2-40B4-BE49-F238E27FC236}">
                <a16:creationId xmlns:a16="http://schemas.microsoft.com/office/drawing/2014/main" id="{097B26A4-2885-AC52-AD78-5B3B1AA6B135}"/>
              </a:ext>
            </a:extLst>
          </p:cNvPr>
          <p:cNvSpPr>
            <a:spLocks noGrp="1"/>
          </p:cNvSpPr>
          <p:nvPr>
            <p:ph type="ftr" sz="quarter" idx="11"/>
          </p:nvPr>
        </p:nvSpPr>
        <p:spPr/>
        <p:txBody>
          <a:bodyPr/>
          <a:lstStyle/>
          <a:p>
            <a:endParaRPr lang="en-US"/>
          </a:p>
        </p:txBody>
      </p:sp>
      <p:sp>
        <p:nvSpPr>
          <p:cNvPr id="4" name="Θέση αριθμού διαφάνειας 3">
            <a:extLst>
              <a:ext uri="{FF2B5EF4-FFF2-40B4-BE49-F238E27FC236}">
                <a16:creationId xmlns:a16="http://schemas.microsoft.com/office/drawing/2014/main" id="{379DF9C9-4622-709D-E4B0-46C516976AC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5621056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C686B5-AE06-D92D-B55E-A1EF51D4497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F77A23F6-AC74-DD86-7CC5-E24E741CC2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a:extLst>
              <a:ext uri="{FF2B5EF4-FFF2-40B4-BE49-F238E27FC236}">
                <a16:creationId xmlns:a16="http://schemas.microsoft.com/office/drawing/2014/main" id="{68FBDE12-1BB6-F4F4-10D4-BB3BD1B6E2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B356F24-E1A7-7E40-44CE-AD7C5593BAE1}"/>
              </a:ext>
            </a:extLst>
          </p:cNvPr>
          <p:cNvSpPr>
            <a:spLocks noGrp="1"/>
          </p:cNvSpPr>
          <p:nvPr>
            <p:ph type="dt" sz="half" idx="10"/>
          </p:nvPr>
        </p:nvSpPr>
        <p:spPr/>
        <p:txBody>
          <a:bodyPr/>
          <a:lstStyle/>
          <a:p>
            <a:endParaRPr lang="en-US"/>
          </a:p>
        </p:txBody>
      </p:sp>
      <p:sp>
        <p:nvSpPr>
          <p:cNvPr id="6" name="Θέση υποσέλιδου 5">
            <a:extLst>
              <a:ext uri="{FF2B5EF4-FFF2-40B4-BE49-F238E27FC236}">
                <a16:creationId xmlns:a16="http://schemas.microsoft.com/office/drawing/2014/main" id="{D511C7EE-6FFB-64A7-EC7A-E09855495B7E}"/>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6F84B68A-45BD-FCDC-A0FF-80043D4007F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0040682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ECC251-0AC4-1A9F-B187-35DB519849AD}"/>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id="{F00987F5-EA2E-9F1C-15DE-5461108511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a:extLst>
              <a:ext uri="{FF2B5EF4-FFF2-40B4-BE49-F238E27FC236}">
                <a16:creationId xmlns:a16="http://schemas.microsoft.com/office/drawing/2014/main" id="{AF8803EC-167F-2FDB-CEEA-5BD4BC7963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E8E158AC-CD6C-FFFE-02C8-0260BF7AAC68}"/>
              </a:ext>
            </a:extLst>
          </p:cNvPr>
          <p:cNvSpPr>
            <a:spLocks noGrp="1"/>
          </p:cNvSpPr>
          <p:nvPr>
            <p:ph type="dt" sz="half" idx="10"/>
          </p:nvPr>
        </p:nvSpPr>
        <p:spPr/>
        <p:txBody>
          <a:bodyPr/>
          <a:lstStyle/>
          <a:p>
            <a:endParaRPr lang="en-US"/>
          </a:p>
        </p:txBody>
      </p:sp>
      <p:sp>
        <p:nvSpPr>
          <p:cNvPr id="6" name="Θέση υποσέλιδου 5">
            <a:extLst>
              <a:ext uri="{FF2B5EF4-FFF2-40B4-BE49-F238E27FC236}">
                <a16:creationId xmlns:a16="http://schemas.microsoft.com/office/drawing/2014/main" id="{532678F1-CAF9-A000-4032-92817EFB46F0}"/>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6DA4E4D0-2148-A808-4F7F-C34D5ECBE74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62871147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36B05CC4-366A-9B2E-5DD1-92DF84EB6E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0BE9BC3D-792C-AB4E-4C10-E39231EE0B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09852A4A-17C0-A083-ED62-0CFBE58CAB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Θέση υποσέλιδου 4">
            <a:extLst>
              <a:ext uri="{FF2B5EF4-FFF2-40B4-BE49-F238E27FC236}">
                <a16:creationId xmlns:a16="http://schemas.microsoft.com/office/drawing/2014/main" id="{16568169-4ECF-219A-9091-6150DF9262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Θέση αριθμού διαφάνειας 5">
            <a:extLst>
              <a:ext uri="{FF2B5EF4-FFF2-40B4-BE49-F238E27FC236}">
                <a16:creationId xmlns:a16="http://schemas.microsoft.com/office/drawing/2014/main" id="{E4BD4DFE-3241-F34C-40D5-C765314F2C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9382446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Shape 83"/>
        <p:cNvGrpSpPr/>
        <p:nvPr/>
      </p:nvGrpSpPr>
      <p:grpSpPr>
        <a:xfrm>
          <a:off x="0" y="0"/>
          <a:ext cx="0" cy="0"/>
          <a:chOff x="0" y="0"/>
          <a:chExt cx="0" cy="0"/>
        </a:xfrm>
      </p:grpSpPr>
      <p:pic>
        <p:nvPicPr>
          <p:cNvPr id="84" name="Google Shape;84;p13" descr="image.p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85" name="Google Shape;85;p13"/>
          <p:cNvSpPr txBox="1"/>
          <p:nvPr/>
        </p:nvSpPr>
        <p:spPr>
          <a:xfrm>
            <a:off x="232001" y="665407"/>
            <a:ext cx="11401425" cy="1551194"/>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4200" b="1" i="0" u="none" strike="noStrike" cap="none" dirty="0">
                <a:solidFill>
                  <a:srgbClr val="FFFAF0"/>
                </a:solidFill>
                <a:latin typeface="Merriweather"/>
                <a:ea typeface="Merriweather"/>
                <a:cs typeface="Merriweather"/>
                <a:sym typeface="Merriweather"/>
              </a:rPr>
              <a:t>The Dual Foundations of the Administrative State.</a:t>
            </a:r>
            <a:endParaRPr dirty="0"/>
          </a:p>
        </p:txBody>
      </p:sp>
      <p:sp>
        <p:nvSpPr>
          <p:cNvPr id="86" name="Google Shape;86;p13"/>
          <p:cNvSpPr txBox="1"/>
          <p:nvPr/>
        </p:nvSpPr>
        <p:spPr>
          <a:xfrm>
            <a:off x="666750" y="2547491"/>
            <a:ext cx="10858500" cy="937180"/>
          </a:xfrm>
          <a:prstGeom prst="rect">
            <a:avLst/>
          </a:prstGeom>
          <a:noFill/>
          <a:ln>
            <a:noFill/>
          </a:ln>
        </p:spPr>
        <p:txBody>
          <a:bodyPr spcFirstLastPara="1" wrap="square" lIns="0" tIns="0" rIns="0" bIns="0" anchor="t" anchorCtr="0">
            <a:spAutoFit/>
          </a:bodyPr>
          <a:lstStyle/>
          <a:p>
            <a:pPr marL="0" marR="0" lvl="0" indent="0" algn="ctr" rtl="0">
              <a:lnSpc>
                <a:spcPct val="145000"/>
              </a:lnSpc>
              <a:spcBef>
                <a:spcPts val="0"/>
              </a:spcBef>
              <a:spcAft>
                <a:spcPts val="0"/>
              </a:spcAft>
              <a:buNone/>
            </a:pPr>
            <a:r>
              <a:rPr lang="en-US" sz="2100" b="1" i="0" u="none" strike="noStrike" cap="none" dirty="0">
                <a:solidFill>
                  <a:srgbClr val="CC9933"/>
                </a:solidFill>
                <a:latin typeface="Roboto"/>
                <a:ea typeface="Roboto"/>
                <a:cs typeface="Roboto"/>
                <a:sym typeface="Roboto"/>
              </a:rPr>
              <a:t>A Comparative Study of Leadership Assets within the Greek Civil Service and Educational Sector</a:t>
            </a:r>
            <a:endParaRPr dirty="0"/>
          </a:p>
        </p:txBody>
      </p:sp>
      <p:sp>
        <p:nvSpPr>
          <p:cNvPr id="87" name="Google Shape;87;p13"/>
          <p:cNvSpPr/>
          <p:nvPr/>
        </p:nvSpPr>
        <p:spPr>
          <a:xfrm>
            <a:off x="5715000" y="3701801"/>
            <a:ext cx="762000" cy="28575"/>
          </a:xfrm>
          <a:prstGeom prst="rect">
            <a:avLst/>
          </a:prstGeom>
          <a:solidFill>
            <a:srgbClr val="CC99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88" name="Google Shape;88;p13"/>
          <p:cNvSpPr txBox="1"/>
          <p:nvPr/>
        </p:nvSpPr>
        <p:spPr>
          <a:xfrm>
            <a:off x="5475425" y="4111376"/>
            <a:ext cx="1809600" cy="254100"/>
          </a:xfrm>
          <a:prstGeom prst="rect">
            <a:avLst/>
          </a:prstGeom>
          <a:noFill/>
          <a:ln>
            <a:noFill/>
          </a:ln>
        </p:spPr>
        <p:txBody>
          <a:bodyPr spcFirstLastPara="1" wrap="square" lIns="0" tIns="0" rIns="0" bIns="0" anchor="t" anchorCtr="0">
            <a:spAutoFit/>
          </a:bodyPr>
          <a:lstStyle/>
          <a:p>
            <a:pPr marL="0" marR="0" lvl="0" indent="0" algn="ctr" rtl="0">
              <a:lnSpc>
                <a:spcPct val="144969"/>
              </a:lnSpc>
              <a:spcBef>
                <a:spcPts val="0"/>
              </a:spcBef>
              <a:spcAft>
                <a:spcPts val="0"/>
              </a:spcAft>
              <a:buNone/>
            </a:pPr>
            <a:r>
              <a:rPr lang="en-US" sz="1650" b="1" i="0" u="none" strike="noStrike" cap="none">
                <a:solidFill>
                  <a:srgbClr val="FFFFFF"/>
                </a:solidFill>
                <a:latin typeface="Roboto"/>
                <a:ea typeface="Roboto"/>
                <a:cs typeface="Roboto"/>
                <a:sym typeface="Roboto"/>
              </a:rPr>
              <a:t>Dr. Lalos Christos</a:t>
            </a:r>
            <a:endParaRPr/>
          </a:p>
        </p:txBody>
      </p:sp>
      <p:sp>
        <p:nvSpPr>
          <p:cNvPr id="89" name="Google Shape;89;p13"/>
          <p:cNvSpPr txBox="1"/>
          <p:nvPr/>
        </p:nvSpPr>
        <p:spPr>
          <a:xfrm>
            <a:off x="5150400" y="4529425"/>
            <a:ext cx="2307000" cy="433800"/>
          </a:xfrm>
          <a:prstGeom prst="rect">
            <a:avLst/>
          </a:prstGeom>
          <a:noFill/>
          <a:ln>
            <a:noFill/>
          </a:ln>
        </p:spPr>
        <p:txBody>
          <a:bodyPr spcFirstLastPara="1" wrap="square" lIns="0" tIns="0" rIns="0" bIns="0" anchor="t" anchorCtr="0">
            <a:spAutoFit/>
          </a:bodyPr>
          <a:lstStyle/>
          <a:p>
            <a:pPr marL="0" marR="0" lvl="0" indent="0" algn="ctr" rtl="0">
              <a:lnSpc>
                <a:spcPct val="108722"/>
              </a:lnSpc>
              <a:spcBef>
                <a:spcPts val="0"/>
              </a:spcBef>
              <a:spcAft>
                <a:spcPts val="0"/>
              </a:spcAft>
              <a:buNone/>
            </a:pPr>
            <a:r>
              <a:rPr lang="en-US" sz="1350" b="0" i="0" u="none" strike="noStrike" cap="none">
                <a:solidFill>
                  <a:schemeClr val="lt2"/>
                </a:solidFill>
                <a:latin typeface="Roboto"/>
                <a:ea typeface="Roboto"/>
                <a:cs typeface="Roboto"/>
                <a:sym typeface="Roboto"/>
              </a:rPr>
              <a:t>University of Alicante</a:t>
            </a:r>
            <a:br>
              <a:rPr lang="en-US" sz="1800" b="0" i="0" u="none" strike="noStrike" cap="none">
                <a:solidFill>
                  <a:schemeClr val="lt2"/>
                </a:solidFill>
                <a:latin typeface="Calibri"/>
                <a:ea typeface="Calibri"/>
                <a:cs typeface="Calibri"/>
                <a:sym typeface="Calibri"/>
              </a:rPr>
            </a:br>
            <a:r>
              <a:rPr lang="en-US" sz="1350" b="0" i="0" u="none" strike="noStrike" cap="none">
                <a:solidFill>
                  <a:schemeClr val="lt2"/>
                </a:solidFill>
                <a:latin typeface="Roboto"/>
                <a:ea typeface="Roboto"/>
                <a:cs typeface="Roboto"/>
                <a:sym typeface="Roboto"/>
              </a:rPr>
              <a:t> xristoslalos@gmail.com</a:t>
            </a:r>
            <a:endParaRPr>
              <a:solidFill>
                <a:schemeClr val="l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AF0"/>
        </a:solidFill>
        <a:effectLst/>
      </p:bgPr>
    </p:bg>
    <p:spTree>
      <p:nvGrpSpPr>
        <p:cNvPr id="1" name="Shape 233"/>
        <p:cNvGrpSpPr/>
        <p:nvPr/>
      </p:nvGrpSpPr>
      <p:grpSpPr>
        <a:xfrm>
          <a:off x="0" y="0"/>
          <a:ext cx="0" cy="0"/>
          <a:chOff x="0" y="0"/>
          <a:chExt cx="0" cy="0"/>
        </a:xfrm>
      </p:grpSpPr>
      <p:pic>
        <p:nvPicPr>
          <p:cNvPr id="234" name="Google Shape;234;p22" descr="image.p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35" name="Google Shape;235;p22"/>
          <p:cNvSpPr/>
          <p:nvPr/>
        </p:nvSpPr>
        <p:spPr>
          <a:xfrm>
            <a:off x="0" y="0"/>
            <a:ext cx="12192000" cy="95250"/>
          </a:xfrm>
          <a:prstGeom prst="rect">
            <a:avLst/>
          </a:prstGeom>
          <a:solidFill>
            <a:srgbClr val="0033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aphicFrame>
        <p:nvGraphicFramePr>
          <p:cNvPr id="236" name="Google Shape;236;p22"/>
          <p:cNvGraphicFramePr/>
          <p:nvPr/>
        </p:nvGraphicFramePr>
        <p:xfrm>
          <a:off x="666750" y="2286297"/>
          <a:ext cx="3000000" cy="3000000"/>
        </p:xfrm>
        <a:graphic>
          <a:graphicData uri="http://schemas.openxmlformats.org/drawingml/2006/table">
            <a:tbl>
              <a:tblPr firstRow="1" bandRow="1">
                <a:noFill/>
                <a:tableStyleId>{D48F3446-2AEE-4812-B6DA-5F6E1486C122}</a:tableStyleId>
              </a:tblPr>
              <a:tblGrid>
                <a:gridCol w="2246550">
                  <a:extLst>
                    <a:ext uri="{9D8B030D-6E8A-4147-A177-3AD203B41FA5}">
                      <a16:colId xmlns:a16="http://schemas.microsoft.com/office/drawing/2014/main" val="20000"/>
                    </a:ext>
                  </a:extLst>
                </a:gridCol>
                <a:gridCol w="4478675">
                  <a:extLst>
                    <a:ext uri="{9D8B030D-6E8A-4147-A177-3AD203B41FA5}">
                      <a16:colId xmlns:a16="http://schemas.microsoft.com/office/drawing/2014/main" val="20001"/>
                    </a:ext>
                  </a:extLst>
                </a:gridCol>
                <a:gridCol w="4133250">
                  <a:extLst>
                    <a:ext uri="{9D8B030D-6E8A-4147-A177-3AD203B41FA5}">
                      <a16:colId xmlns:a16="http://schemas.microsoft.com/office/drawing/2014/main" val="20002"/>
                    </a:ext>
                  </a:extLst>
                </a:gridCol>
              </a:tblGrid>
              <a:tr h="481600">
                <a:tc>
                  <a:txBody>
                    <a:bodyPr/>
                    <a:lstStyle/>
                    <a:p>
                      <a:pPr marL="0" marR="0" lvl="0" indent="0" algn="l" rtl="0">
                        <a:spcBef>
                          <a:spcPts val="0"/>
                        </a:spcBef>
                        <a:spcAft>
                          <a:spcPts val="0"/>
                        </a:spcAft>
                        <a:buNone/>
                      </a:pPr>
                      <a:r>
                        <a:rPr lang="en-US" sz="1350" b="1" i="0" u="none" strike="noStrike" cap="none">
                          <a:solidFill>
                            <a:srgbClr val="FFFFFF"/>
                          </a:solidFill>
                          <a:latin typeface="Merriweather"/>
                          <a:ea typeface="Merriweather"/>
                          <a:cs typeface="Merriweather"/>
                          <a:sym typeface="Merriweather"/>
                        </a:rPr>
                        <a:t>Feature</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3366"/>
                    </a:solidFill>
                  </a:tcPr>
                </a:tc>
                <a:tc>
                  <a:txBody>
                    <a:bodyPr/>
                    <a:lstStyle/>
                    <a:p>
                      <a:pPr marL="0" marR="0" lvl="0" indent="0" algn="l" rtl="0">
                        <a:spcBef>
                          <a:spcPts val="0"/>
                        </a:spcBef>
                        <a:spcAft>
                          <a:spcPts val="0"/>
                        </a:spcAft>
                        <a:buNone/>
                      </a:pPr>
                      <a:r>
                        <a:rPr lang="en-US" sz="1350" b="1" i="0" u="none" strike="noStrike" cap="none">
                          <a:solidFill>
                            <a:srgbClr val="FFFFFF"/>
                          </a:solidFill>
                          <a:latin typeface="Merriweather"/>
                          <a:ea typeface="Merriweather"/>
                          <a:cs typeface="Merriweather"/>
                          <a:sym typeface="Merriweather"/>
                        </a:rPr>
                        <a:t>Public Administration (PAE)</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3366"/>
                    </a:solidFill>
                  </a:tcPr>
                </a:tc>
                <a:tc>
                  <a:txBody>
                    <a:bodyPr/>
                    <a:lstStyle/>
                    <a:p>
                      <a:pPr marL="0" marR="0" lvl="0" indent="0" algn="l" rtl="0">
                        <a:spcBef>
                          <a:spcPts val="0"/>
                        </a:spcBef>
                        <a:spcAft>
                          <a:spcPts val="0"/>
                        </a:spcAft>
                        <a:buNone/>
                      </a:pPr>
                      <a:r>
                        <a:rPr lang="en-US" sz="1350" b="1" i="0" u="none" strike="noStrike" cap="none">
                          <a:solidFill>
                            <a:srgbClr val="FFFFFF"/>
                          </a:solidFill>
                          <a:latin typeface="Merriweather"/>
                          <a:ea typeface="Merriweather"/>
                          <a:cs typeface="Merriweather"/>
                          <a:sym typeface="Merriweather"/>
                        </a:rPr>
                        <a:t>Education Executive (EE)</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3366"/>
                    </a:solidFill>
                  </a:tcPr>
                </a:tc>
                <a:extLst>
                  <a:ext uri="{0D108BD9-81ED-4DB2-BD59-A6C34878D82A}">
                    <a16:rowId xmlns:a16="http://schemas.microsoft.com/office/drawing/2014/main" val="10000"/>
                  </a:ext>
                </a:extLst>
              </a:tr>
              <a:tr h="481600">
                <a:tc>
                  <a:txBody>
                    <a:bodyPr/>
                    <a:lstStyle/>
                    <a:p>
                      <a:pPr marL="0" marR="0" lvl="0" indent="0" algn="l" rtl="0">
                        <a:spcBef>
                          <a:spcPts val="0"/>
                        </a:spcBef>
                        <a:spcAft>
                          <a:spcPts val="0"/>
                        </a:spcAft>
                        <a:buNone/>
                      </a:pPr>
                      <a:r>
                        <a:rPr lang="en-US" sz="1275" b="0" i="0" u="none" strike="noStrike" cap="none">
                          <a:solidFill>
                            <a:srgbClr val="334155"/>
                          </a:solidFill>
                          <a:latin typeface="Roboto"/>
                          <a:ea typeface="Roboto"/>
                          <a:cs typeface="Roboto"/>
                          <a:sym typeface="Roboto"/>
                        </a:rPr>
                        <a:t>Primary Logic</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75" b="0" i="0" u="none" strike="noStrike" cap="none">
                          <a:solidFill>
                            <a:srgbClr val="334155"/>
                          </a:solidFill>
                          <a:latin typeface="Roboto"/>
                          <a:ea typeface="Roboto"/>
                          <a:cs typeface="Roboto"/>
                          <a:sym typeface="Roboto"/>
                        </a:rPr>
                        <a:t>Competency-based ("Best Fit")</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75" b="0" i="0" u="none" strike="noStrike" cap="none">
                          <a:solidFill>
                            <a:srgbClr val="334155"/>
                          </a:solidFill>
                          <a:latin typeface="Roboto"/>
                          <a:ea typeface="Roboto"/>
                          <a:cs typeface="Roboto"/>
                          <a:sym typeface="Roboto"/>
                        </a:rPr>
                        <a:t>Credential-based ("Accumulation")</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81600">
                <a:tc>
                  <a:txBody>
                    <a:bodyPr/>
                    <a:lstStyle/>
                    <a:p>
                      <a:pPr marL="0" marR="0" lvl="0" indent="0" algn="l" rtl="0">
                        <a:spcBef>
                          <a:spcPts val="0"/>
                        </a:spcBef>
                        <a:spcAft>
                          <a:spcPts val="0"/>
                        </a:spcAft>
                        <a:buNone/>
                      </a:pPr>
                      <a:r>
                        <a:rPr lang="en-US" sz="1275" b="0" i="0" u="none" strike="noStrike" cap="none">
                          <a:solidFill>
                            <a:srgbClr val="334155"/>
                          </a:solidFill>
                          <a:latin typeface="Roboto"/>
                          <a:ea typeface="Roboto"/>
                          <a:cs typeface="Roboto"/>
                          <a:sym typeface="Roboto"/>
                        </a:rPr>
                        <a:t>Minimum Tenure</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3366"/>
                    </a:solidFill>
                  </a:tcPr>
                </a:tc>
                <a:tc>
                  <a:txBody>
                    <a:bodyPr/>
                    <a:lstStyle/>
                    <a:p>
                      <a:pPr marL="0" marR="0" lvl="0" indent="0" algn="l" rtl="0">
                        <a:spcBef>
                          <a:spcPts val="0"/>
                        </a:spcBef>
                        <a:spcAft>
                          <a:spcPts val="0"/>
                        </a:spcAft>
                        <a:buNone/>
                      </a:pPr>
                      <a:r>
                        <a:rPr lang="en-US" sz="1275" b="0" i="0" u="none" strike="noStrike" cap="none">
                          <a:solidFill>
                            <a:srgbClr val="334155"/>
                          </a:solidFill>
                          <a:latin typeface="Roboto"/>
                          <a:ea typeface="Roboto"/>
                          <a:cs typeface="Roboto"/>
                          <a:sym typeface="Roboto"/>
                        </a:rPr>
                        <a:t>Variable (4+ years for specific roles)</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3366"/>
                    </a:solidFill>
                  </a:tcPr>
                </a:tc>
                <a:tc>
                  <a:txBody>
                    <a:bodyPr/>
                    <a:lstStyle/>
                    <a:p>
                      <a:pPr marL="0" marR="0" lvl="0" indent="0" algn="l" rtl="0">
                        <a:spcBef>
                          <a:spcPts val="0"/>
                        </a:spcBef>
                        <a:spcAft>
                          <a:spcPts val="0"/>
                        </a:spcAft>
                        <a:buNone/>
                      </a:pPr>
                      <a:r>
                        <a:rPr lang="en-US" sz="1275" b="0" i="0" u="none" strike="noStrike" cap="none">
                          <a:solidFill>
                            <a:srgbClr val="334155"/>
                          </a:solidFill>
                          <a:latin typeface="Roboto"/>
                          <a:ea typeface="Roboto"/>
                          <a:cs typeface="Roboto"/>
                          <a:sym typeface="Roboto"/>
                        </a:rPr>
                        <a:t>8 Years Teaching Service</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3366"/>
                    </a:solidFill>
                  </a:tcPr>
                </a:tc>
                <a:extLst>
                  <a:ext uri="{0D108BD9-81ED-4DB2-BD59-A6C34878D82A}">
                    <a16:rowId xmlns:a16="http://schemas.microsoft.com/office/drawing/2014/main" val="10002"/>
                  </a:ext>
                </a:extLst>
              </a:tr>
              <a:tr h="481600">
                <a:tc>
                  <a:txBody>
                    <a:bodyPr/>
                    <a:lstStyle/>
                    <a:p>
                      <a:pPr marL="0" marR="0" lvl="0" indent="0" algn="l" rtl="0">
                        <a:spcBef>
                          <a:spcPts val="0"/>
                        </a:spcBef>
                        <a:spcAft>
                          <a:spcPts val="0"/>
                        </a:spcAft>
                        <a:buNone/>
                      </a:pPr>
                      <a:r>
                        <a:rPr lang="en-US" sz="1275" b="0" i="0" u="none" strike="noStrike" cap="none">
                          <a:solidFill>
                            <a:srgbClr val="334155"/>
                          </a:solidFill>
                          <a:latin typeface="Roboto"/>
                          <a:ea typeface="Roboto"/>
                          <a:cs typeface="Roboto"/>
                          <a:sym typeface="Roboto"/>
                        </a:rPr>
                        <a:t>Key Credential</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75" b="0" i="0" u="none" strike="noStrike" cap="none">
                          <a:solidFill>
                            <a:srgbClr val="334155"/>
                          </a:solidFill>
                          <a:latin typeface="Roboto"/>
                          <a:ea typeface="Roboto"/>
                          <a:cs typeface="Roboto"/>
                          <a:sym typeface="Roboto"/>
                        </a:rPr>
                        <a:t>Proven Managerial/Policy Experience</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75" b="0" i="0" u="none" strike="noStrike" cap="none">
                          <a:solidFill>
                            <a:srgbClr val="334155"/>
                          </a:solidFill>
                          <a:latin typeface="Roboto"/>
                          <a:ea typeface="Roboto"/>
                          <a:cs typeface="Roboto"/>
                          <a:sym typeface="Roboto"/>
                        </a:rPr>
                        <a:t>PhD/Master's + ICT Cert</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81600">
                <a:tc>
                  <a:txBody>
                    <a:bodyPr/>
                    <a:lstStyle/>
                    <a:p>
                      <a:pPr marL="0" marR="0" lvl="0" indent="0" algn="l" rtl="0">
                        <a:spcBef>
                          <a:spcPts val="0"/>
                        </a:spcBef>
                        <a:spcAft>
                          <a:spcPts val="0"/>
                        </a:spcAft>
                        <a:buNone/>
                      </a:pPr>
                      <a:r>
                        <a:rPr lang="en-US" sz="1275" b="0" i="0" u="none" strike="noStrike" cap="none">
                          <a:solidFill>
                            <a:srgbClr val="334155"/>
                          </a:solidFill>
                          <a:latin typeface="Roboto"/>
                          <a:ea typeface="Roboto"/>
                          <a:cs typeface="Roboto"/>
                          <a:sym typeface="Roboto"/>
                        </a:rPr>
                        <a:t>Interview Focus</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3366"/>
                    </a:solidFill>
                  </a:tcPr>
                </a:tc>
                <a:tc>
                  <a:txBody>
                    <a:bodyPr/>
                    <a:lstStyle/>
                    <a:p>
                      <a:pPr marL="0" marR="0" lvl="0" indent="0" algn="l" rtl="0">
                        <a:spcBef>
                          <a:spcPts val="0"/>
                        </a:spcBef>
                        <a:spcAft>
                          <a:spcPts val="0"/>
                        </a:spcAft>
                        <a:buNone/>
                      </a:pPr>
                      <a:r>
                        <a:rPr lang="en-US" sz="1275" b="0" i="0" u="none" strike="noStrike" cap="none">
                          <a:solidFill>
                            <a:srgbClr val="334155"/>
                          </a:solidFill>
                          <a:latin typeface="Roboto"/>
                          <a:ea typeface="Roboto"/>
                          <a:cs typeface="Roboto"/>
                          <a:sym typeface="Roboto"/>
                        </a:rPr>
                        <a:t>Strategic Planning, HR Management</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3366"/>
                    </a:solidFill>
                  </a:tcPr>
                </a:tc>
                <a:tc>
                  <a:txBody>
                    <a:bodyPr/>
                    <a:lstStyle/>
                    <a:p>
                      <a:pPr marL="0" marR="0" lvl="0" indent="0" algn="l" rtl="0">
                        <a:spcBef>
                          <a:spcPts val="0"/>
                        </a:spcBef>
                        <a:spcAft>
                          <a:spcPts val="0"/>
                        </a:spcAft>
                        <a:buNone/>
                      </a:pPr>
                      <a:r>
                        <a:rPr lang="en-US" sz="1275" b="0" i="0" u="none" strike="noStrike" cap="none">
                          <a:solidFill>
                            <a:srgbClr val="334155"/>
                          </a:solidFill>
                          <a:latin typeface="Roboto"/>
                          <a:ea typeface="Roboto"/>
                          <a:cs typeface="Roboto"/>
                          <a:sym typeface="Roboto"/>
                        </a:rPr>
                        <a:t>Pedagogical Scenario, Personality</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3366"/>
                    </a:solidFill>
                  </a:tcPr>
                </a:tc>
                <a:extLst>
                  <a:ext uri="{0D108BD9-81ED-4DB2-BD59-A6C34878D82A}">
                    <a16:rowId xmlns:a16="http://schemas.microsoft.com/office/drawing/2014/main" val="10004"/>
                  </a:ext>
                </a:extLst>
              </a:tr>
              <a:tr h="481600">
                <a:tc>
                  <a:txBody>
                    <a:bodyPr/>
                    <a:lstStyle/>
                    <a:p>
                      <a:pPr marL="0" marR="0" lvl="0" indent="0" algn="l" rtl="0">
                        <a:spcBef>
                          <a:spcPts val="0"/>
                        </a:spcBef>
                        <a:spcAft>
                          <a:spcPts val="0"/>
                        </a:spcAft>
                        <a:buNone/>
                      </a:pPr>
                      <a:r>
                        <a:rPr lang="en-US" sz="1275" b="0" i="0" u="none" strike="noStrike" cap="none">
                          <a:solidFill>
                            <a:srgbClr val="334155"/>
                          </a:solidFill>
                          <a:latin typeface="Roboto"/>
                          <a:ea typeface="Roboto"/>
                          <a:cs typeface="Roboto"/>
                          <a:sym typeface="Roboto"/>
                        </a:rPr>
                        <a:t>Evaluators</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75" b="0" i="0" u="none" strike="noStrike" cap="none">
                          <a:solidFill>
                            <a:srgbClr val="334155"/>
                          </a:solidFill>
                          <a:latin typeface="Roboto"/>
                          <a:ea typeface="Roboto"/>
                          <a:cs typeface="Roboto"/>
                          <a:sym typeface="Roboto"/>
                        </a:rPr>
                        <a:t>Specialized Councils (ASEP/EKDDA)</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75" b="0" i="0" u="none" strike="noStrike" cap="none">
                          <a:solidFill>
                            <a:srgbClr val="334155"/>
                          </a:solidFill>
                          <a:latin typeface="Roboto"/>
                          <a:ea typeface="Roboto"/>
                          <a:cs typeface="Roboto"/>
                          <a:sym typeface="Roboto"/>
                        </a:rPr>
                        <a:t>Local Selection Boards</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481600">
                <a:tc>
                  <a:txBody>
                    <a:bodyPr/>
                    <a:lstStyle/>
                    <a:p>
                      <a:pPr marL="0" marR="0" lvl="0" indent="0" algn="l" rtl="0">
                        <a:spcBef>
                          <a:spcPts val="0"/>
                        </a:spcBef>
                        <a:spcAft>
                          <a:spcPts val="0"/>
                        </a:spcAft>
                        <a:buNone/>
                      </a:pPr>
                      <a:r>
                        <a:rPr lang="en-US" sz="1275" b="0" i="0" u="none" strike="noStrike" cap="none">
                          <a:solidFill>
                            <a:srgbClr val="334155"/>
                          </a:solidFill>
                          <a:latin typeface="Roboto"/>
                          <a:ea typeface="Roboto"/>
                          <a:cs typeface="Roboto"/>
                          <a:sym typeface="Roboto"/>
                        </a:rPr>
                        <a:t>Fast Track?</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3366"/>
                    </a:solidFill>
                  </a:tcPr>
                </a:tc>
                <a:tc>
                  <a:txBody>
                    <a:bodyPr/>
                    <a:lstStyle/>
                    <a:p>
                      <a:pPr marL="0" marR="0" lvl="0" indent="0" algn="l" rtl="0">
                        <a:spcBef>
                          <a:spcPts val="0"/>
                        </a:spcBef>
                        <a:spcAft>
                          <a:spcPts val="0"/>
                        </a:spcAft>
                        <a:buNone/>
                      </a:pPr>
                      <a:r>
                        <a:rPr lang="en-US" sz="1275" b="0" i="0" u="none" strike="noStrike" cap="none">
                          <a:solidFill>
                            <a:srgbClr val="334155"/>
                          </a:solidFill>
                          <a:latin typeface="Roboto"/>
                          <a:ea typeface="Roboto"/>
                          <a:cs typeface="Roboto"/>
                          <a:sym typeface="Roboto"/>
                        </a:rPr>
                        <a:t>Yes (Executive Branch Program)</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3366"/>
                    </a:solidFill>
                  </a:tcPr>
                </a:tc>
                <a:tc>
                  <a:txBody>
                    <a:bodyPr/>
                    <a:lstStyle/>
                    <a:p>
                      <a:pPr marL="0" marR="0" lvl="0" indent="0" algn="l" rtl="0">
                        <a:spcBef>
                          <a:spcPts val="0"/>
                        </a:spcBef>
                        <a:spcAft>
                          <a:spcPts val="0"/>
                        </a:spcAft>
                        <a:buNone/>
                      </a:pPr>
                      <a:r>
                        <a:rPr lang="en-US" sz="1275" b="0" i="0" u="none" strike="noStrike" cap="none">
                          <a:solidFill>
                            <a:srgbClr val="334155"/>
                          </a:solidFill>
                          <a:latin typeface="Roboto"/>
                          <a:ea typeface="Roboto"/>
                          <a:cs typeface="Roboto"/>
                          <a:sym typeface="Roboto"/>
                        </a:rPr>
                        <a:t>No (Strict Seniority Ladder)</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3366"/>
                    </a:solidFill>
                  </a:tcPr>
                </a:tc>
                <a:extLst>
                  <a:ext uri="{0D108BD9-81ED-4DB2-BD59-A6C34878D82A}">
                    <a16:rowId xmlns:a16="http://schemas.microsoft.com/office/drawing/2014/main" val="10006"/>
                  </a:ext>
                </a:extLst>
              </a:tr>
            </a:tbl>
          </a:graphicData>
        </a:graphic>
      </p:graphicFrame>
      <p:sp>
        <p:nvSpPr>
          <p:cNvPr id="237" name="Google Shape;237;p22"/>
          <p:cNvSpPr/>
          <p:nvPr/>
        </p:nvSpPr>
        <p:spPr>
          <a:xfrm>
            <a:off x="666750" y="3279130"/>
            <a:ext cx="2246560" cy="9525"/>
          </a:xfrm>
          <a:prstGeom prst="rect">
            <a:avLst/>
          </a:prstGeom>
          <a:solidFill>
            <a:srgbClr val="CBD5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38" name="Google Shape;238;p22"/>
          <p:cNvSpPr/>
          <p:nvPr/>
        </p:nvSpPr>
        <p:spPr>
          <a:xfrm>
            <a:off x="2913310" y="3279130"/>
            <a:ext cx="4478684" cy="9525"/>
          </a:xfrm>
          <a:prstGeom prst="rect">
            <a:avLst/>
          </a:prstGeom>
          <a:solidFill>
            <a:srgbClr val="CBD5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39" name="Google Shape;239;p22"/>
          <p:cNvSpPr/>
          <p:nvPr/>
        </p:nvSpPr>
        <p:spPr>
          <a:xfrm>
            <a:off x="7391995" y="3279130"/>
            <a:ext cx="4133254" cy="9525"/>
          </a:xfrm>
          <a:prstGeom prst="rect">
            <a:avLst/>
          </a:prstGeom>
          <a:solidFill>
            <a:srgbClr val="CBD5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40" name="Google Shape;240;p22"/>
          <p:cNvSpPr/>
          <p:nvPr/>
        </p:nvSpPr>
        <p:spPr>
          <a:xfrm>
            <a:off x="666750" y="3751957"/>
            <a:ext cx="2246560" cy="9525"/>
          </a:xfrm>
          <a:prstGeom prst="rect">
            <a:avLst/>
          </a:prstGeom>
          <a:solidFill>
            <a:srgbClr val="CBD5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41" name="Google Shape;241;p22"/>
          <p:cNvSpPr/>
          <p:nvPr/>
        </p:nvSpPr>
        <p:spPr>
          <a:xfrm>
            <a:off x="2913310" y="3751957"/>
            <a:ext cx="4478684" cy="9525"/>
          </a:xfrm>
          <a:prstGeom prst="rect">
            <a:avLst/>
          </a:prstGeom>
          <a:solidFill>
            <a:srgbClr val="CBD5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42" name="Google Shape;242;p22"/>
          <p:cNvSpPr/>
          <p:nvPr/>
        </p:nvSpPr>
        <p:spPr>
          <a:xfrm>
            <a:off x="7391995" y="3751957"/>
            <a:ext cx="4133254" cy="9525"/>
          </a:xfrm>
          <a:prstGeom prst="rect">
            <a:avLst/>
          </a:prstGeom>
          <a:solidFill>
            <a:srgbClr val="CBD5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43" name="Google Shape;243;p22"/>
          <p:cNvSpPr/>
          <p:nvPr/>
        </p:nvSpPr>
        <p:spPr>
          <a:xfrm>
            <a:off x="666750" y="4224783"/>
            <a:ext cx="2246560" cy="9525"/>
          </a:xfrm>
          <a:prstGeom prst="rect">
            <a:avLst/>
          </a:prstGeom>
          <a:solidFill>
            <a:srgbClr val="CBD5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44" name="Google Shape;244;p22"/>
          <p:cNvSpPr/>
          <p:nvPr/>
        </p:nvSpPr>
        <p:spPr>
          <a:xfrm>
            <a:off x="2913310" y="4224783"/>
            <a:ext cx="4478684" cy="9525"/>
          </a:xfrm>
          <a:prstGeom prst="rect">
            <a:avLst/>
          </a:prstGeom>
          <a:solidFill>
            <a:srgbClr val="CBD5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45" name="Google Shape;245;p22"/>
          <p:cNvSpPr/>
          <p:nvPr/>
        </p:nvSpPr>
        <p:spPr>
          <a:xfrm>
            <a:off x="7391995" y="4224783"/>
            <a:ext cx="4133254" cy="9525"/>
          </a:xfrm>
          <a:prstGeom prst="rect">
            <a:avLst/>
          </a:prstGeom>
          <a:solidFill>
            <a:srgbClr val="CBD5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46" name="Google Shape;246;p22"/>
          <p:cNvSpPr/>
          <p:nvPr/>
        </p:nvSpPr>
        <p:spPr>
          <a:xfrm>
            <a:off x="666750" y="4697610"/>
            <a:ext cx="2246560" cy="9525"/>
          </a:xfrm>
          <a:prstGeom prst="rect">
            <a:avLst/>
          </a:prstGeom>
          <a:solidFill>
            <a:srgbClr val="CBD5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47" name="Google Shape;247;p22"/>
          <p:cNvSpPr/>
          <p:nvPr/>
        </p:nvSpPr>
        <p:spPr>
          <a:xfrm>
            <a:off x="2913310" y="4697610"/>
            <a:ext cx="4478684" cy="9525"/>
          </a:xfrm>
          <a:prstGeom prst="rect">
            <a:avLst/>
          </a:prstGeom>
          <a:solidFill>
            <a:srgbClr val="CBD5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48" name="Google Shape;248;p22"/>
          <p:cNvSpPr/>
          <p:nvPr/>
        </p:nvSpPr>
        <p:spPr>
          <a:xfrm>
            <a:off x="7391995" y="4697610"/>
            <a:ext cx="4133254" cy="9525"/>
          </a:xfrm>
          <a:prstGeom prst="rect">
            <a:avLst/>
          </a:prstGeom>
          <a:solidFill>
            <a:srgbClr val="CBD5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49" name="Google Shape;249;p22"/>
          <p:cNvSpPr/>
          <p:nvPr/>
        </p:nvSpPr>
        <p:spPr>
          <a:xfrm>
            <a:off x="666750" y="5170437"/>
            <a:ext cx="2246560" cy="9525"/>
          </a:xfrm>
          <a:prstGeom prst="rect">
            <a:avLst/>
          </a:prstGeom>
          <a:solidFill>
            <a:srgbClr val="CBD5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50" name="Google Shape;250;p22"/>
          <p:cNvSpPr/>
          <p:nvPr/>
        </p:nvSpPr>
        <p:spPr>
          <a:xfrm>
            <a:off x="2913310" y="5170437"/>
            <a:ext cx="4478684" cy="9525"/>
          </a:xfrm>
          <a:prstGeom prst="rect">
            <a:avLst/>
          </a:prstGeom>
          <a:solidFill>
            <a:srgbClr val="CBD5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51" name="Google Shape;251;p22"/>
          <p:cNvSpPr/>
          <p:nvPr/>
        </p:nvSpPr>
        <p:spPr>
          <a:xfrm>
            <a:off x="7391995" y="5170437"/>
            <a:ext cx="4133254" cy="9525"/>
          </a:xfrm>
          <a:prstGeom prst="rect">
            <a:avLst/>
          </a:prstGeom>
          <a:solidFill>
            <a:srgbClr val="CBD5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52" name="Google Shape;252;p22"/>
          <p:cNvSpPr/>
          <p:nvPr/>
        </p:nvSpPr>
        <p:spPr>
          <a:xfrm>
            <a:off x="666750" y="5643264"/>
            <a:ext cx="2246560" cy="9525"/>
          </a:xfrm>
          <a:prstGeom prst="rect">
            <a:avLst/>
          </a:prstGeom>
          <a:solidFill>
            <a:srgbClr val="CBD5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53" name="Google Shape;253;p22"/>
          <p:cNvSpPr/>
          <p:nvPr/>
        </p:nvSpPr>
        <p:spPr>
          <a:xfrm>
            <a:off x="2913310" y="5643264"/>
            <a:ext cx="4478684" cy="9525"/>
          </a:xfrm>
          <a:prstGeom prst="rect">
            <a:avLst/>
          </a:prstGeom>
          <a:solidFill>
            <a:srgbClr val="CBD5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54" name="Google Shape;254;p22"/>
          <p:cNvSpPr/>
          <p:nvPr/>
        </p:nvSpPr>
        <p:spPr>
          <a:xfrm>
            <a:off x="7391995" y="5643264"/>
            <a:ext cx="4133254" cy="9525"/>
          </a:xfrm>
          <a:prstGeom prst="rect">
            <a:avLst/>
          </a:prstGeom>
          <a:solidFill>
            <a:srgbClr val="CBD5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55" name="Google Shape;255;p22"/>
          <p:cNvSpPr txBox="1"/>
          <p:nvPr/>
        </p:nvSpPr>
        <p:spPr>
          <a:xfrm>
            <a:off x="666750" y="571500"/>
            <a:ext cx="11401425" cy="4667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003366"/>
                </a:solidFill>
                <a:latin typeface="Merriweather"/>
                <a:ea typeface="Merriweather"/>
                <a:cs typeface="Merriweather"/>
                <a:sym typeface="Merriweather"/>
              </a:rPr>
              <a:t>SELECTION DRIVERS: SIDE-BY-SIDE</a:t>
            </a:r>
            <a:endParaRPr/>
          </a:p>
        </p:txBody>
      </p:sp>
      <p:sp>
        <p:nvSpPr>
          <p:cNvPr id="256" name="Google Shape;256;p22"/>
          <p:cNvSpPr/>
          <p:nvPr/>
        </p:nvSpPr>
        <p:spPr>
          <a:xfrm>
            <a:off x="666750" y="1114425"/>
            <a:ext cx="10858500" cy="19050"/>
          </a:xfrm>
          <a:prstGeom prst="rect">
            <a:avLst/>
          </a:prstGeom>
          <a:solidFill>
            <a:srgbClr val="CC99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AF0"/>
        </a:solidFill>
        <a:effectLst/>
      </p:bgPr>
    </p:bg>
    <p:spTree>
      <p:nvGrpSpPr>
        <p:cNvPr id="1" name="Shape 260"/>
        <p:cNvGrpSpPr/>
        <p:nvPr/>
      </p:nvGrpSpPr>
      <p:grpSpPr>
        <a:xfrm>
          <a:off x="0" y="0"/>
          <a:ext cx="0" cy="0"/>
          <a:chOff x="0" y="0"/>
          <a:chExt cx="0" cy="0"/>
        </a:xfrm>
      </p:grpSpPr>
      <p:pic>
        <p:nvPicPr>
          <p:cNvPr id="261" name="Google Shape;261;p23"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62" name="Google Shape;262;p23" descr="image.png"/>
          <p:cNvPicPr preferRelativeResize="0"/>
          <p:nvPr/>
        </p:nvPicPr>
        <p:blipFill rotWithShape="1">
          <a:blip r:embed="rId4">
            <a:alphaModFix/>
          </a:blip>
          <a:srcRect/>
          <a:stretch/>
        </p:blipFill>
        <p:spPr>
          <a:xfrm>
            <a:off x="666750" y="2463403"/>
            <a:ext cx="3492549" cy="2921644"/>
          </a:xfrm>
          <a:prstGeom prst="rect">
            <a:avLst/>
          </a:prstGeom>
          <a:noFill/>
          <a:ln>
            <a:noFill/>
          </a:ln>
        </p:spPr>
      </p:pic>
      <p:pic>
        <p:nvPicPr>
          <p:cNvPr id="263" name="Google Shape;263;p23" descr="image.png"/>
          <p:cNvPicPr preferRelativeResize="0"/>
          <p:nvPr/>
        </p:nvPicPr>
        <p:blipFill rotWithShape="1">
          <a:blip r:embed="rId5">
            <a:alphaModFix/>
          </a:blip>
          <a:srcRect/>
          <a:stretch/>
        </p:blipFill>
        <p:spPr>
          <a:xfrm>
            <a:off x="4349799" y="2463403"/>
            <a:ext cx="3492549" cy="2921644"/>
          </a:xfrm>
          <a:prstGeom prst="rect">
            <a:avLst/>
          </a:prstGeom>
          <a:noFill/>
          <a:ln>
            <a:noFill/>
          </a:ln>
        </p:spPr>
      </p:pic>
      <p:pic>
        <p:nvPicPr>
          <p:cNvPr id="264" name="Google Shape;264;p23" descr="image.png"/>
          <p:cNvPicPr preferRelativeResize="0"/>
          <p:nvPr/>
        </p:nvPicPr>
        <p:blipFill rotWithShape="1">
          <a:blip r:embed="rId6">
            <a:alphaModFix/>
          </a:blip>
          <a:srcRect/>
          <a:stretch/>
        </p:blipFill>
        <p:spPr>
          <a:xfrm>
            <a:off x="8032849" y="2463403"/>
            <a:ext cx="3492549" cy="2921644"/>
          </a:xfrm>
          <a:prstGeom prst="rect">
            <a:avLst/>
          </a:prstGeom>
          <a:noFill/>
          <a:ln>
            <a:noFill/>
          </a:ln>
        </p:spPr>
      </p:pic>
      <p:sp>
        <p:nvSpPr>
          <p:cNvPr id="265" name="Google Shape;265;p23"/>
          <p:cNvSpPr/>
          <p:nvPr/>
        </p:nvSpPr>
        <p:spPr>
          <a:xfrm>
            <a:off x="0" y="0"/>
            <a:ext cx="12192000" cy="95250"/>
          </a:xfrm>
          <a:prstGeom prst="rect">
            <a:avLst/>
          </a:prstGeom>
          <a:solidFill>
            <a:srgbClr val="0033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66" name="Google Shape;266;p23"/>
          <p:cNvSpPr txBox="1"/>
          <p:nvPr/>
        </p:nvSpPr>
        <p:spPr>
          <a:xfrm>
            <a:off x="914400" y="3282553"/>
            <a:ext cx="3147112" cy="3143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50" b="1" i="0" u="none" strike="noStrike" cap="none">
                <a:solidFill>
                  <a:srgbClr val="CC9933"/>
                </a:solidFill>
                <a:latin typeface="Merriweather"/>
                <a:ea typeface="Merriweather"/>
                <a:cs typeface="Merriweather"/>
                <a:sym typeface="Merriweather"/>
              </a:rPr>
              <a:t>Leadership in PA</a:t>
            </a:r>
            <a:endParaRPr/>
          </a:p>
        </p:txBody>
      </p:sp>
      <p:sp>
        <p:nvSpPr>
          <p:cNvPr id="267" name="Google Shape;267;p23"/>
          <p:cNvSpPr txBox="1"/>
          <p:nvPr/>
        </p:nvSpPr>
        <p:spPr>
          <a:xfrm>
            <a:off x="914400" y="3711178"/>
            <a:ext cx="2997249" cy="1311919"/>
          </a:xfrm>
          <a:prstGeom prst="rect">
            <a:avLst/>
          </a:prstGeom>
          <a:noFill/>
          <a:ln>
            <a:noFill/>
          </a:ln>
        </p:spPr>
        <p:txBody>
          <a:bodyPr spcFirstLastPara="1" wrap="square" lIns="0" tIns="0" rIns="0" bIns="0" anchor="t" anchorCtr="0">
            <a:spAutoFit/>
          </a:bodyPr>
          <a:lstStyle/>
          <a:p>
            <a:pPr marL="0" marR="0" lvl="0" indent="0" algn="l" rtl="0">
              <a:lnSpc>
                <a:spcPct val="144982"/>
              </a:lnSpc>
              <a:spcBef>
                <a:spcPts val="0"/>
              </a:spcBef>
              <a:spcAft>
                <a:spcPts val="0"/>
              </a:spcAft>
              <a:buNone/>
            </a:pPr>
            <a:r>
              <a:rPr lang="en-US" sz="1425" b="0" i="0" u="none" strike="noStrike" cap="none">
                <a:solidFill>
                  <a:srgbClr val="334155"/>
                </a:solidFill>
                <a:latin typeface="Roboto"/>
                <a:ea typeface="Roboto"/>
                <a:cs typeface="Roboto"/>
                <a:sym typeface="Roboto"/>
              </a:rPr>
              <a:t>Focus on </a:t>
            </a:r>
            <a:r>
              <a:rPr lang="en-US" sz="1425" b="1" i="0" u="none" strike="noStrike" cap="none">
                <a:solidFill>
                  <a:srgbClr val="334155"/>
                </a:solidFill>
                <a:latin typeface="Roboto"/>
                <a:ea typeface="Roboto"/>
                <a:cs typeface="Roboto"/>
                <a:sym typeface="Roboto"/>
              </a:rPr>
              <a:t>Coaching &amp; Mentoring</a:t>
            </a:r>
            <a:r>
              <a:rPr lang="en-US" sz="1425" b="0" i="0" u="none" strike="noStrike" cap="none">
                <a:solidFill>
                  <a:srgbClr val="334155"/>
                </a:solidFill>
                <a:latin typeface="Roboto"/>
                <a:ea typeface="Roboto"/>
                <a:cs typeface="Roboto"/>
                <a:sym typeface="Roboto"/>
              </a:rPr>
              <a:t>. The goal is to transform the traditional "Director" into a "Leader-Coach" who inspires teams and fosters collaboration.</a:t>
            </a:r>
            <a:endParaRPr/>
          </a:p>
        </p:txBody>
      </p:sp>
      <p:sp>
        <p:nvSpPr>
          <p:cNvPr id="268" name="Google Shape;268;p23"/>
          <p:cNvSpPr txBox="1"/>
          <p:nvPr/>
        </p:nvSpPr>
        <p:spPr>
          <a:xfrm>
            <a:off x="4597449" y="3282553"/>
            <a:ext cx="3147112" cy="3143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50" b="1" i="0" u="none" strike="noStrike" cap="none">
                <a:solidFill>
                  <a:srgbClr val="CC9933"/>
                </a:solidFill>
                <a:latin typeface="Merriweather"/>
                <a:ea typeface="Merriweather"/>
                <a:cs typeface="Merriweather"/>
                <a:sym typeface="Merriweather"/>
              </a:rPr>
              <a:t>Conflict in Education</a:t>
            </a:r>
            <a:endParaRPr/>
          </a:p>
        </p:txBody>
      </p:sp>
      <p:sp>
        <p:nvSpPr>
          <p:cNvPr id="269" name="Google Shape;269;p23"/>
          <p:cNvSpPr txBox="1"/>
          <p:nvPr/>
        </p:nvSpPr>
        <p:spPr>
          <a:xfrm>
            <a:off x="4597449" y="3711178"/>
            <a:ext cx="2997249" cy="1311919"/>
          </a:xfrm>
          <a:prstGeom prst="rect">
            <a:avLst/>
          </a:prstGeom>
          <a:noFill/>
          <a:ln>
            <a:noFill/>
          </a:ln>
        </p:spPr>
        <p:txBody>
          <a:bodyPr spcFirstLastPara="1" wrap="square" lIns="0" tIns="0" rIns="0" bIns="0" anchor="t" anchorCtr="0">
            <a:spAutoFit/>
          </a:bodyPr>
          <a:lstStyle/>
          <a:p>
            <a:pPr marL="0" marR="0" lvl="0" indent="0" algn="l" rtl="0">
              <a:lnSpc>
                <a:spcPct val="144982"/>
              </a:lnSpc>
              <a:spcBef>
                <a:spcPts val="0"/>
              </a:spcBef>
              <a:spcAft>
                <a:spcPts val="0"/>
              </a:spcAft>
              <a:buNone/>
            </a:pPr>
            <a:r>
              <a:rPr lang="en-US" sz="1425" b="0" i="0" u="none" strike="noStrike" cap="none">
                <a:solidFill>
                  <a:srgbClr val="334155"/>
                </a:solidFill>
                <a:latin typeface="Roboto"/>
                <a:ea typeface="Roboto"/>
                <a:cs typeface="Roboto"/>
                <a:sym typeface="Roboto"/>
              </a:rPr>
              <a:t>Competency is pedagogical. Principals focus on instructional methods and climate. Lack of training in </a:t>
            </a:r>
            <a:r>
              <a:rPr lang="en-US" sz="1425" b="1" i="0" u="none" strike="noStrike" cap="none">
                <a:solidFill>
                  <a:srgbClr val="334155"/>
                </a:solidFill>
                <a:latin typeface="Roboto"/>
                <a:ea typeface="Roboto"/>
                <a:cs typeface="Roboto"/>
                <a:sym typeface="Roboto"/>
              </a:rPr>
              <a:t>digital leadership</a:t>
            </a:r>
            <a:r>
              <a:rPr lang="en-US" sz="1425" b="0" i="0" u="none" strike="noStrike" cap="none">
                <a:solidFill>
                  <a:srgbClr val="334155"/>
                </a:solidFill>
                <a:latin typeface="Roboto"/>
                <a:ea typeface="Roboto"/>
                <a:cs typeface="Roboto"/>
                <a:sym typeface="Roboto"/>
              </a:rPr>
              <a:t> creates a deficit in digital transformation.</a:t>
            </a:r>
            <a:endParaRPr/>
          </a:p>
        </p:txBody>
      </p:sp>
      <p:sp>
        <p:nvSpPr>
          <p:cNvPr id="270" name="Google Shape;270;p23"/>
          <p:cNvSpPr txBox="1"/>
          <p:nvPr/>
        </p:nvSpPr>
        <p:spPr>
          <a:xfrm>
            <a:off x="8280499" y="3282553"/>
            <a:ext cx="3147112" cy="3143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50" b="1" i="0" u="none" strike="noStrike" cap="none">
                <a:solidFill>
                  <a:srgbClr val="CC9933"/>
                </a:solidFill>
                <a:latin typeface="Merriweather"/>
                <a:ea typeface="Merriweather"/>
                <a:cs typeface="Merriweather"/>
                <a:sym typeface="Merriweather"/>
              </a:rPr>
              <a:t>Adaptability</a:t>
            </a:r>
            <a:endParaRPr/>
          </a:p>
        </p:txBody>
      </p:sp>
      <p:sp>
        <p:nvSpPr>
          <p:cNvPr id="271" name="Google Shape;271;p23"/>
          <p:cNvSpPr txBox="1"/>
          <p:nvPr/>
        </p:nvSpPr>
        <p:spPr>
          <a:xfrm>
            <a:off x="8280499" y="3711178"/>
            <a:ext cx="2997249" cy="1311919"/>
          </a:xfrm>
          <a:prstGeom prst="rect">
            <a:avLst/>
          </a:prstGeom>
          <a:noFill/>
          <a:ln>
            <a:noFill/>
          </a:ln>
        </p:spPr>
        <p:txBody>
          <a:bodyPr spcFirstLastPara="1" wrap="square" lIns="0" tIns="0" rIns="0" bIns="0" anchor="t" anchorCtr="0">
            <a:spAutoFit/>
          </a:bodyPr>
          <a:lstStyle/>
          <a:p>
            <a:pPr marL="0" marR="0" lvl="0" indent="0" algn="l" rtl="0">
              <a:lnSpc>
                <a:spcPct val="144982"/>
              </a:lnSpc>
              <a:spcBef>
                <a:spcPts val="0"/>
              </a:spcBef>
              <a:spcAft>
                <a:spcPts val="0"/>
              </a:spcAft>
              <a:buNone/>
            </a:pPr>
            <a:r>
              <a:rPr lang="en-US" sz="1425" b="0" i="0" u="none" strike="noStrike" cap="none">
                <a:solidFill>
                  <a:srgbClr val="334155"/>
                </a:solidFill>
                <a:latin typeface="Roboto"/>
                <a:ea typeface="Roboto"/>
                <a:cs typeface="Roboto"/>
                <a:sym typeface="Roboto"/>
              </a:rPr>
              <a:t>PAEs are trained to manage change in volatile environments. EEs are structurally confined to </a:t>
            </a:r>
            <a:r>
              <a:rPr lang="en-US" sz="1425" b="1" i="0" u="none" strike="noStrike" cap="none">
                <a:solidFill>
                  <a:srgbClr val="334155"/>
                </a:solidFill>
                <a:latin typeface="Roboto"/>
                <a:ea typeface="Roboto"/>
                <a:cs typeface="Roboto"/>
                <a:sym typeface="Roboto"/>
              </a:rPr>
              <a:t>administering</a:t>
            </a:r>
            <a:r>
              <a:rPr lang="en-US" sz="1425" b="0" i="0" u="none" strike="noStrike" cap="none">
                <a:solidFill>
                  <a:srgbClr val="334155"/>
                </a:solidFill>
                <a:latin typeface="Roboto"/>
                <a:ea typeface="Roboto"/>
                <a:cs typeface="Roboto"/>
                <a:sym typeface="Roboto"/>
              </a:rPr>
              <a:t> central circulars and routine bureaucracy.</a:t>
            </a:r>
            <a:endParaRPr/>
          </a:p>
        </p:txBody>
      </p:sp>
      <p:pic>
        <p:nvPicPr>
          <p:cNvPr id="272" name="Google Shape;272;p23" descr="image.png"/>
          <p:cNvPicPr preferRelativeResize="0"/>
          <p:nvPr/>
        </p:nvPicPr>
        <p:blipFill rotWithShape="1">
          <a:blip r:embed="rId7">
            <a:alphaModFix/>
          </a:blip>
          <a:srcRect/>
          <a:stretch/>
        </p:blipFill>
        <p:spPr>
          <a:xfrm>
            <a:off x="914400" y="2758678"/>
            <a:ext cx="428625" cy="342900"/>
          </a:xfrm>
          <a:prstGeom prst="rect">
            <a:avLst/>
          </a:prstGeom>
          <a:noFill/>
          <a:ln>
            <a:noFill/>
          </a:ln>
        </p:spPr>
      </p:pic>
      <p:pic>
        <p:nvPicPr>
          <p:cNvPr id="273" name="Google Shape;273;p23" descr="image.png"/>
          <p:cNvPicPr preferRelativeResize="0"/>
          <p:nvPr/>
        </p:nvPicPr>
        <p:blipFill rotWithShape="1">
          <a:blip r:embed="rId8">
            <a:alphaModFix/>
          </a:blip>
          <a:srcRect/>
          <a:stretch/>
        </p:blipFill>
        <p:spPr>
          <a:xfrm>
            <a:off x="4597449" y="2758678"/>
            <a:ext cx="428625" cy="342900"/>
          </a:xfrm>
          <a:prstGeom prst="rect">
            <a:avLst/>
          </a:prstGeom>
          <a:noFill/>
          <a:ln>
            <a:noFill/>
          </a:ln>
        </p:spPr>
      </p:pic>
      <p:pic>
        <p:nvPicPr>
          <p:cNvPr id="274" name="Google Shape;274;p23" descr="image.png"/>
          <p:cNvPicPr preferRelativeResize="0"/>
          <p:nvPr/>
        </p:nvPicPr>
        <p:blipFill rotWithShape="1">
          <a:blip r:embed="rId9">
            <a:alphaModFix/>
          </a:blip>
          <a:srcRect/>
          <a:stretch/>
        </p:blipFill>
        <p:spPr>
          <a:xfrm>
            <a:off x="8280499" y="2758678"/>
            <a:ext cx="342900" cy="342900"/>
          </a:xfrm>
          <a:prstGeom prst="rect">
            <a:avLst/>
          </a:prstGeom>
          <a:noFill/>
          <a:ln>
            <a:noFill/>
          </a:ln>
        </p:spPr>
      </p:pic>
      <p:sp>
        <p:nvSpPr>
          <p:cNvPr id="275" name="Google Shape;275;p23"/>
          <p:cNvSpPr txBox="1"/>
          <p:nvPr/>
        </p:nvSpPr>
        <p:spPr>
          <a:xfrm>
            <a:off x="666750" y="571500"/>
            <a:ext cx="11401425" cy="4667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003366"/>
                </a:solidFill>
                <a:latin typeface="Merriweather"/>
                <a:ea typeface="Merriweather"/>
                <a:cs typeface="Merriweather"/>
                <a:sym typeface="Merriweather"/>
              </a:rPr>
              <a:t>THE "SOFT SKILLS" GAP</a:t>
            </a:r>
            <a:endParaRPr/>
          </a:p>
        </p:txBody>
      </p:sp>
      <p:sp>
        <p:nvSpPr>
          <p:cNvPr id="276" name="Google Shape;276;p23"/>
          <p:cNvSpPr/>
          <p:nvPr/>
        </p:nvSpPr>
        <p:spPr>
          <a:xfrm>
            <a:off x="666750" y="1114425"/>
            <a:ext cx="10858500" cy="19050"/>
          </a:xfrm>
          <a:prstGeom prst="rect">
            <a:avLst/>
          </a:prstGeom>
          <a:solidFill>
            <a:srgbClr val="CC99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AF0"/>
        </a:solidFill>
        <a:effectLst/>
      </p:bgPr>
    </p:bg>
    <p:spTree>
      <p:nvGrpSpPr>
        <p:cNvPr id="1" name="Shape 280"/>
        <p:cNvGrpSpPr/>
        <p:nvPr/>
      </p:nvGrpSpPr>
      <p:grpSpPr>
        <a:xfrm>
          <a:off x="0" y="0"/>
          <a:ext cx="0" cy="0"/>
          <a:chOff x="0" y="0"/>
          <a:chExt cx="0" cy="0"/>
        </a:xfrm>
      </p:grpSpPr>
      <p:pic>
        <p:nvPicPr>
          <p:cNvPr id="281" name="Google Shape;281;p24" descr="image.p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82" name="Google Shape;282;p24"/>
          <p:cNvSpPr/>
          <p:nvPr/>
        </p:nvSpPr>
        <p:spPr>
          <a:xfrm>
            <a:off x="0" y="0"/>
            <a:ext cx="12192000" cy="95250"/>
          </a:xfrm>
          <a:prstGeom prst="rect">
            <a:avLst/>
          </a:prstGeom>
          <a:solidFill>
            <a:srgbClr val="0033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83" name="Google Shape;283;p24"/>
          <p:cNvSpPr txBox="1"/>
          <p:nvPr/>
        </p:nvSpPr>
        <p:spPr>
          <a:xfrm>
            <a:off x="571500" y="666750"/>
            <a:ext cx="5200650" cy="89535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003366"/>
                </a:solidFill>
                <a:latin typeface="Merriweather"/>
                <a:ea typeface="Merriweather"/>
                <a:cs typeface="Merriweather"/>
                <a:sym typeface="Merriweather"/>
              </a:rPr>
              <a:t>INSTITUTIONAL ASYMMETRIES</a:t>
            </a:r>
            <a:endParaRPr/>
          </a:p>
        </p:txBody>
      </p:sp>
      <p:sp>
        <p:nvSpPr>
          <p:cNvPr id="284" name="Google Shape;284;p24"/>
          <p:cNvSpPr txBox="1"/>
          <p:nvPr/>
        </p:nvSpPr>
        <p:spPr>
          <a:xfrm>
            <a:off x="571500" y="2808535"/>
            <a:ext cx="5200650" cy="3143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50" b="1" i="0" u="none" strike="noStrike" cap="none">
                <a:solidFill>
                  <a:srgbClr val="CC9933"/>
                </a:solidFill>
                <a:latin typeface="Merriweather"/>
                <a:ea typeface="Merriweather"/>
                <a:cs typeface="Merriweather"/>
                <a:sym typeface="Merriweather"/>
              </a:rPr>
              <a:t>EKDDA: The Strategic Academy</a:t>
            </a:r>
            <a:endParaRPr/>
          </a:p>
        </p:txBody>
      </p:sp>
      <p:sp>
        <p:nvSpPr>
          <p:cNvPr id="285" name="Google Shape;285;p24"/>
          <p:cNvSpPr txBox="1"/>
          <p:nvPr/>
        </p:nvSpPr>
        <p:spPr>
          <a:xfrm>
            <a:off x="571500" y="3237160"/>
            <a:ext cx="4953000" cy="787151"/>
          </a:xfrm>
          <a:prstGeom prst="rect">
            <a:avLst/>
          </a:prstGeom>
          <a:noFill/>
          <a:ln>
            <a:noFill/>
          </a:ln>
        </p:spPr>
        <p:txBody>
          <a:bodyPr spcFirstLastPara="1" wrap="square" lIns="0" tIns="0" rIns="0" bIns="0" anchor="t" anchorCtr="0">
            <a:spAutoFit/>
          </a:bodyPr>
          <a:lstStyle/>
          <a:p>
            <a:pPr marL="0" marR="0" lvl="0" indent="0" algn="l" rtl="0">
              <a:lnSpc>
                <a:spcPct val="144982"/>
              </a:lnSpc>
              <a:spcBef>
                <a:spcPts val="0"/>
              </a:spcBef>
              <a:spcAft>
                <a:spcPts val="0"/>
              </a:spcAft>
              <a:buNone/>
            </a:pPr>
            <a:r>
              <a:rPr lang="en-US" sz="1425" b="0" i="0" u="none" strike="noStrike" cap="none">
                <a:solidFill>
                  <a:srgbClr val="334155"/>
                </a:solidFill>
                <a:latin typeface="Roboto"/>
                <a:ea typeface="Roboto"/>
                <a:cs typeface="Roboto"/>
                <a:sym typeface="Roboto"/>
              </a:rPr>
              <a:t>The National Centre (EKDDA) serves as the "brain" of the civil service. Its school (ESDDA) produces permanent officials through years of specialized education.</a:t>
            </a:r>
            <a:endParaRPr/>
          </a:p>
        </p:txBody>
      </p:sp>
      <p:sp>
        <p:nvSpPr>
          <p:cNvPr id="286" name="Google Shape;286;p24"/>
          <p:cNvSpPr txBox="1"/>
          <p:nvPr/>
        </p:nvSpPr>
        <p:spPr>
          <a:xfrm>
            <a:off x="571500" y="4138612"/>
            <a:ext cx="5200650" cy="3143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50" b="1" i="0" u="none" strike="noStrike" cap="none">
                <a:solidFill>
                  <a:srgbClr val="CC9933"/>
                </a:solidFill>
                <a:latin typeface="Merriweather"/>
                <a:ea typeface="Merriweather"/>
                <a:cs typeface="Merriweather"/>
                <a:sym typeface="Merriweather"/>
              </a:rPr>
              <a:t>The Education Training Void</a:t>
            </a:r>
            <a:endParaRPr/>
          </a:p>
        </p:txBody>
      </p:sp>
      <p:sp>
        <p:nvSpPr>
          <p:cNvPr id="287" name="Google Shape;287;p24"/>
          <p:cNvSpPr txBox="1"/>
          <p:nvPr/>
        </p:nvSpPr>
        <p:spPr>
          <a:xfrm>
            <a:off x="571500" y="4567237"/>
            <a:ext cx="4953000" cy="787151"/>
          </a:xfrm>
          <a:prstGeom prst="rect">
            <a:avLst/>
          </a:prstGeom>
          <a:noFill/>
          <a:ln>
            <a:noFill/>
          </a:ln>
        </p:spPr>
        <p:txBody>
          <a:bodyPr spcFirstLastPara="1" wrap="square" lIns="0" tIns="0" rIns="0" bIns="0" anchor="t" anchorCtr="0">
            <a:spAutoFit/>
          </a:bodyPr>
          <a:lstStyle/>
          <a:p>
            <a:pPr marL="0" marR="0" lvl="0" indent="0" algn="l" rtl="0">
              <a:lnSpc>
                <a:spcPct val="144982"/>
              </a:lnSpc>
              <a:spcBef>
                <a:spcPts val="0"/>
              </a:spcBef>
              <a:spcAft>
                <a:spcPts val="0"/>
              </a:spcAft>
              <a:buNone/>
            </a:pPr>
            <a:r>
              <a:rPr lang="en-US" sz="1425" b="0" i="0" u="none" strike="noStrike" cap="none">
                <a:solidFill>
                  <a:srgbClr val="334155"/>
                </a:solidFill>
                <a:latin typeface="Roboto"/>
                <a:ea typeface="Roboto"/>
                <a:cs typeface="Roboto"/>
                <a:sym typeface="Roboto"/>
              </a:rPr>
              <a:t>There is </a:t>
            </a:r>
            <a:r>
              <a:rPr lang="en-US" sz="1425" b="1" i="0" u="none" strike="noStrike" cap="none">
                <a:solidFill>
                  <a:srgbClr val="334155"/>
                </a:solidFill>
                <a:latin typeface="Roboto"/>
                <a:ea typeface="Roboto"/>
                <a:cs typeface="Roboto"/>
                <a:sym typeface="Roboto"/>
              </a:rPr>
              <a:t>no National School of Educational Leadership</a:t>
            </a:r>
            <a:r>
              <a:rPr lang="en-US" sz="1425" b="0" i="0" u="none" strike="noStrike" cap="none">
                <a:solidFill>
                  <a:srgbClr val="334155"/>
                </a:solidFill>
                <a:latin typeface="Roboto"/>
                <a:ea typeface="Roboto"/>
                <a:cs typeface="Roboto"/>
                <a:sym typeface="Roboto"/>
              </a:rPr>
              <a:t>. Training is provided ad-hoc by IEP or Universities, often disconnected from daily operational realities.</a:t>
            </a:r>
            <a:endParaRPr/>
          </a:p>
        </p:txBody>
      </p:sp>
      <p:pic>
        <p:nvPicPr>
          <p:cNvPr id="288" name="Google Shape;288;p24" descr="image.png"/>
          <p:cNvPicPr preferRelativeResize="0"/>
          <p:nvPr/>
        </p:nvPicPr>
        <p:blipFill rotWithShape="1">
          <a:blip r:embed="rId4">
            <a:alphaModFix/>
          </a:blip>
          <a:srcRect/>
          <a:stretch/>
        </p:blipFill>
        <p:spPr>
          <a:xfrm>
            <a:off x="6096000" y="95250"/>
            <a:ext cx="6096000"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AF0"/>
        </a:solidFill>
        <a:effectLst/>
      </p:bgPr>
    </p:bg>
    <p:spTree>
      <p:nvGrpSpPr>
        <p:cNvPr id="1" name="Shape 292"/>
        <p:cNvGrpSpPr/>
        <p:nvPr/>
      </p:nvGrpSpPr>
      <p:grpSpPr>
        <a:xfrm>
          <a:off x="0" y="0"/>
          <a:ext cx="0" cy="0"/>
          <a:chOff x="0" y="0"/>
          <a:chExt cx="0" cy="0"/>
        </a:xfrm>
      </p:grpSpPr>
      <p:pic>
        <p:nvPicPr>
          <p:cNvPr id="293" name="Google Shape;293;p25"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94" name="Google Shape;294;p25" descr="image.png"/>
          <p:cNvPicPr preferRelativeResize="0"/>
          <p:nvPr/>
        </p:nvPicPr>
        <p:blipFill rotWithShape="1">
          <a:blip r:embed="rId4">
            <a:alphaModFix/>
          </a:blip>
          <a:srcRect/>
          <a:stretch/>
        </p:blipFill>
        <p:spPr>
          <a:xfrm>
            <a:off x="666750" y="2495550"/>
            <a:ext cx="10858500" cy="2857500"/>
          </a:xfrm>
          <a:prstGeom prst="rect">
            <a:avLst/>
          </a:prstGeom>
          <a:noFill/>
          <a:ln>
            <a:noFill/>
          </a:ln>
        </p:spPr>
      </p:pic>
      <p:sp>
        <p:nvSpPr>
          <p:cNvPr id="295" name="Google Shape;295;p25"/>
          <p:cNvSpPr/>
          <p:nvPr/>
        </p:nvSpPr>
        <p:spPr>
          <a:xfrm>
            <a:off x="0" y="0"/>
            <a:ext cx="12192000" cy="95250"/>
          </a:xfrm>
          <a:prstGeom prst="rect">
            <a:avLst/>
          </a:prstGeom>
          <a:solidFill>
            <a:srgbClr val="0033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96" name="Google Shape;296;p25"/>
          <p:cNvSpPr txBox="1"/>
          <p:nvPr/>
        </p:nvSpPr>
        <p:spPr>
          <a:xfrm>
            <a:off x="666750" y="2495550"/>
            <a:ext cx="5500687" cy="3143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50" b="1" i="0" u="none" strike="noStrike" cap="none">
                <a:solidFill>
                  <a:srgbClr val="CC9933"/>
                </a:solidFill>
                <a:latin typeface="Merriweather"/>
                <a:ea typeface="Merriweather"/>
                <a:cs typeface="Merriweather"/>
                <a:sym typeface="Merriweather"/>
              </a:rPr>
              <a:t>PA: Linking Reward to Goals</a:t>
            </a:r>
            <a:endParaRPr/>
          </a:p>
        </p:txBody>
      </p:sp>
      <p:sp>
        <p:nvSpPr>
          <p:cNvPr id="297" name="Google Shape;297;p25"/>
          <p:cNvSpPr txBox="1"/>
          <p:nvPr/>
        </p:nvSpPr>
        <p:spPr>
          <a:xfrm>
            <a:off x="666750" y="2924175"/>
            <a:ext cx="5238750" cy="787151"/>
          </a:xfrm>
          <a:prstGeom prst="rect">
            <a:avLst/>
          </a:prstGeom>
          <a:noFill/>
          <a:ln>
            <a:noFill/>
          </a:ln>
        </p:spPr>
        <p:txBody>
          <a:bodyPr spcFirstLastPara="1" wrap="square" lIns="0" tIns="0" rIns="0" bIns="0" anchor="t" anchorCtr="0">
            <a:spAutoFit/>
          </a:bodyPr>
          <a:lstStyle/>
          <a:p>
            <a:pPr marL="0" marR="0" lvl="0" indent="0" algn="l" rtl="0">
              <a:lnSpc>
                <a:spcPct val="144982"/>
              </a:lnSpc>
              <a:spcBef>
                <a:spcPts val="0"/>
              </a:spcBef>
              <a:spcAft>
                <a:spcPts val="0"/>
              </a:spcAft>
              <a:buNone/>
            </a:pPr>
            <a:r>
              <a:rPr lang="en-US" sz="1425" b="0" i="0" u="none" strike="noStrike" cap="none">
                <a:solidFill>
                  <a:srgbClr val="334155"/>
                </a:solidFill>
                <a:latin typeface="Roboto"/>
                <a:ea typeface="Roboto"/>
                <a:cs typeface="Roboto"/>
                <a:sym typeface="Roboto"/>
              </a:rPr>
              <a:t>Evaluation is annual, digital, and involves goal-setting discussions. It is explicitly linked to a </a:t>
            </a:r>
            <a:r>
              <a:rPr lang="en-US" sz="1425" b="1" i="0" u="none" strike="noStrike" cap="none">
                <a:solidFill>
                  <a:srgbClr val="334155"/>
                </a:solidFill>
                <a:latin typeface="Roboto"/>
                <a:ea typeface="Roboto"/>
                <a:cs typeface="Roboto"/>
                <a:sym typeface="Roboto"/>
              </a:rPr>
              <a:t>Reward System (Bonus)</a:t>
            </a:r>
            <a:r>
              <a:rPr lang="en-US" sz="1425" b="0" i="0" u="none" strike="noStrike" cap="none">
                <a:solidFill>
                  <a:srgbClr val="334155"/>
                </a:solidFill>
                <a:latin typeface="Roboto"/>
                <a:ea typeface="Roboto"/>
                <a:cs typeface="Roboto"/>
                <a:sym typeface="Roboto"/>
              </a:rPr>
              <a:t>, generally accepted as a tool for improvement.</a:t>
            </a:r>
            <a:endParaRPr/>
          </a:p>
        </p:txBody>
      </p:sp>
      <p:sp>
        <p:nvSpPr>
          <p:cNvPr id="298" name="Google Shape;298;p25"/>
          <p:cNvSpPr txBox="1"/>
          <p:nvPr/>
        </p:nvSpPr>
        <p:spPr>
          <a:xfrm>
            <a:off x="666750" y="3825626"/>
            <a:ext cx="5500687" cy="3143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50" b="1" i="0" u="none" strike="noStrike" cap="none">
                <a:solidFill>
                  <a:srgbClr val="CC9933"/>
                </a:solidFill>
                <a:latin typeface="Merriweather"/>
                <a:ea typeface="Merriweather"/>
                <a:cs typeface="Merriweather"/>
                <a:sym typeface="Merriweather"/>
              </a:rPr>
              <a:t>Education: The Battlefield</a:t>
            </a:r>
            <a:endParaRPr/>
          </a:p>
        </p:txBody>
      </p:sp>
      <p:sp>
        <p:nvSpPr>
          <p:cNvPr id="299" name="Google Shape;299;p25"/>
          <p:cNvSpPr txBox="1"/>
          <p:nvPr/>
        </p:nvSpPr>
        <p:spPr>
          <a:xfrm>
            <a:off x="666750" y="4254251"/>
            <a:ext cx="5238750" cy="787151"/>
          </a:xfrm>
          <a:prstGeom prst="rect">
            <a:avLst/>
          </a:prstGeom>
          <a:noFill/>
          <a:ln>
            <a:noFill/>
          </a:ln>
        </p:spPr>
        <p:txBody>
          <a:bodyPr spcFirstLastPara="1" wrap="square" lIns="0" tIns="0" rIns="0" bIns="0" anchor="t" anchorCtr="0">
            <a:spAutoFit/>
          </a:bodyPr>
          <a:lstStyle/>
          <a:p>
            <a:pPr marL="0" marR="0" lvl="0" indent="0" algn="l" rtl="0">
              <a:lnSpc>
                <a:spcPct val="144982"/>
              </a:lnSpc>
              <a:spcBef>
                <a:spcPts val="0"/>
              </a:spcBef>
              <a:spcAft>
                <a:spcPts val="0"/>
              </a:spcAft>
              <a:buNone/>
            </a:pPr>
            <a:r>
              <a:rPr lang="en-US" sz="1425" b="0" i="0" u="none" strike="noStrike" cap="none">
                <a:solidFill>
                  <a:srgbClr val="334155"/>
                </a:solidFill>
                <a:latin typeface="Roboto"/>
                <a:ea typeface="Roboto"/>
                <a:cs typeface="Roboto"/>
                <a:sym typeface="Roboto"/>
              </a:rPr>
              <a:t>Evaluation has been a 40-year ideological conflict. Trade Unions (DOE/OLME) view individual assessment as a punitive mechanism leading to dismissals.</a:t>
            </a:r>
            <a:endParaRPr/>
          </a:p>
        </p:txBody>
      </p:sp>
      <p:sp>
        <p:nvSpPr>
          <p:cNvPr id="300" name="Google Shape;300;p25"/>
          <p:cNvSpPr txBox="1"/>
          <p:nvPr/>
        </p:nvSpPr>
        <p:spPr>
          <a:xfrm>
            <a:off x="666750" y="571500"/>
            <a:ext cx="11401425" cy="4667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003366"/>
                </a:solidFill>
                <a:latin typeface="Merriweather"/>
                <a:ea typeface="Merriweather"/>
                <a:cs typeface="Merriweather"/>
                <a:sym typeface="Merriweather"/>
              </a:rPr>
              <a:t>EVALUATION: COMPLIANCE VS. CONFLICT</a:t>
            </a:r>
            <a:endParaRPr/>
          </a:p>
        </p:txBody>
      </p:sp>
      <p:sp>
        <p:nvSpPr>
          <p:cNvPr id="301" name="Google Shape;301;p25"/>
          <p:cNvSpPr/>
          <p:nvPr/>
        </p:nvSpPr>
        <p:spPr>
          <a:xfrm>
            <a:off x="666750" y="1114425"/>
            <a:ext cx="10858500" cy="19050"/>
          </a:xfrm>
          <a:prstGeom prst="rect">
            <a:avLst/>
          </a:prstGeom>
          <a:solidFill>
            <a:srgbClr val="CC99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AF0"/>
        </a:solidFill>
        <a:effectLst/>
      </p:bgPr>
    </p:bg>
    <p:spTree>
      <p:nvGrpSpPr>
        <p:cNvPr id="1" name="Shape 305"/>
        <p:cNvGrpSpPr/>
        <p:nvPr/>
      </p:nvGrpSpPr>
      <p:grpSpPr>
        <a:xfrm>
          <a:off x="0" y="0"/>
          <a:ext cx="0" cy="0"/>
          <a:chOff x="0" y="0"/>
          <a:chExt cx="0" cy="0"/>
        </a:xfrm>
      </p:grpSpPr>
      <p:pic>
        <p:nvPicPr>
          <p:cNvPr id="306" name="Google Shape;306;p26"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307" name="Google Shape;307;p26" descr="image.png"/>
          <p:cNvPicPr preferRelativeResize="0"/>
          <p:nvPr/>
        </p:nvPicPr>
        <p:blipFill rotWithShape="1">
          <a:blip r:embed="rId4">
            <a:alphaModFix/>
          </a:blip>
          <a:srcRect/>
          <a:stretch/>
        </p:blipFill>
        <p:spPr>
          <a:xfrm>
            <a:off x="6286500" y="2114550"/>
            <a:ext cx="5238750" cy="3619500"/>
          </a:xfrm>
          <a:prstGeom prst="rect">
            <a:avLst/>
          </a:prstGeom>
          <a:noFill/>
          <a:ln>
            <a:noFill/>
          </a:ln>
        </p:spPr>
      </p:pic>
      <p:sp>
        <p:nvSpPr>
          <p:cNvPr id="308" name="Google Shape;308;p26"/>
          <p:cNvSpPr/>
          <p:nvPr/>
        </p:nvSpPr>
        <p:spPr>
          <a:xfrm>
            <a:off x="0" y="0"/>
            <a:ext cx="12192000" cy="95250"/>
          </a:xfrm>
          <a:prstGeom prst="rect">
            <a:avLst/>
          </a:prstGeom>
          <a:solidFill>
            <a:srgbClr val="0033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09" name="Google Shape;309;p26"/>
          <p:cNvSpPr txBox="1"/>
          <p:nvPr/>
        </p:nvSpPr>
        <p:spPr>
          <a:xfrm>
            <a:off x="666750" y="2114550"/>
            <a:ext cx="5238750" cy="787151"/>
          </a:xfrm>
          <a:prstGeom prst="rect">
            <a:avLst/>
          </a:prstGeom>
          <a:noFill/>
          <a:ln>
            <a:noFill/>
          </a:ln>
        </p:spPr>
        <p:txBody>
          <a:bodyPr spcFirstLastPara="1" wrap="square" lIns="0" tIns="0" rIns="0" bIns="0" anchor="t" anchorCtr="0">
            <a:spAutoFit/>
          </a:bodyPr>
          <a:lstStyle/>
          <a:p>
            <a:pPr marL="0" marR="0" lvl="0" indent="0" algn="l" rtl="0">
              <a:lnSpc>
                <a:spcPct val="144982"/>
              </a:lnSpc>
              <a:spcBef>
                <a:spcPts val="0"/>
              </a:spcBef>
              <a:spcAft>
                <a:spcPts val="0"/>
              </a:spcAft>
              <a:buNone/>
            </a:pPr>
            <a:r>
              <a:rPr lang="en-US" sz="1425" b="0" i="0" u="none" strike="noStrike" cap="none">
                <a:solidFill>
                  <a:srgbClr val="334155"/>
                </a:solidFill>
                <a:latin typeface="Roboto"/>
                <a:ea typeface="Roboto"/>
                <a:cs typeface="Roboto"/>
                <a:sym typeface="Roboto"/>
              </a:rPr>
              <a:t>The Unified Mobility System (ESK) aims for fluid talent movement, yet movement between Education and Admin is unidirectional.</a:t>
            </a:r>
            <a:endParaRPr/>
          </a:p>
        </p:txBody>
      </p:sp>
      <p:pic>
        <p:nvPicPr>
          <p:cNvPr id="310" name="Google Shape;310;p26" descr="image.png"/>
          <p:cNvPicPr preferRelativeResize="0"/>
          <p:nvPr/>
        </p:nvPicPr>
        <p:blipFill rotWithShape="1">
          <a:blip r:embed="rId5">
            <a:alphaModFix/>
          </a:blip>
          <a:srcRect/>
          <a:stretch/>
        </p:blipFill>
        <p:spPr>
          <a:xfrm>
            <a:off x="6286500" y="2114550"/>
            <a:ext cx="5238750" cy="3619500"/>
          </a:xfrm>
          <a:prstGeom prst="rect">
            <a:avLst/>
          </a:prstGeom>
          <a:noFill/>
          <a:ln>
            <a:noFill/>
          </a:ln>
        </p:spPr>
      </p:pic>
      <p:sp>
        <p:nvSpPr>
          <p:cNvPr id="311" name="Google Shape;311;p26"/>
          <p:cNvSpPr txBox="1"/>
          <p:nvPr/>
        </p:nvSpPr>
        <p:spPr>
          <a:xfrm>
            <a:off x="1047750" y="3054101"/>
            <a:ext cx="4857750" cy="787151"/>
          </a:xfrm>
          <a:prstGeom prst="rect">
            <a:avLst/>
          </a:prstGeom>
          <a:noFill/>
          <a:ln>
            <a:noFill/>
          </a:ln>
        </p:spPr>
        <p:txBody>
          <a:bodyPr spcFirstLastPara="1" wrap="square" lIns="0" tIns="0" rIns="0" bIns="0" anchor="t" anchorCtr="0">
            <a:spAutoFit/>
          </a:bodyPr>
          <a:lstStyle/>
          <a:p>
            <a:pPr marL="0" marR="0" lvl="0" indent="0" algn="l" rtl="0">
              <a:lnSpc>
                <a:spcPct val="144982"/>
              </a:lnSpc>
              <a:spcBef>
                <a:spcPts val="0"/>
              </a:spcBef>
              <a:spcAft>
                <a:spcPts val="0"/>
              </a:spcAft>
              <a:buNone/>
            </a:pPr>
            <a:r>
              <a:rPr lang="en-US" sz="1425" b="1" i="0" u="none" strike="noStrike" cap="none">
                <a:solidFill>
                  <a:srgbClr val="334155"/>
                </a:solidFill>
                <a:latin typeface="Roboto"/>
                <a:ea typeface="Roboto"/>
                <a:cs typeface="Roboto"/>
                <a:sym typeface="Roboto"/>
              </a:rPr>
              <a:t>The "Metataxi" Phenomenon:</a:t>
            </a:r>
            <a:r>
              <a:rPr lang="en-US" sz="1425" b="0" i="0" u="none" strike="noStrike" cap="none">
                <a:solidFill>
                  <a:srgbClr val="334155"/>
                </a:solidFill>
                <a:latin typeface="Roboto"/>
                <a:ea typeface="Roboto"/>
                <a:cs typeface="Roboto"/>
                <a:sym typeface="Roboto"/>
              </a:rPr>
              <a:t> Teachers seek admin posts to escape classroom burnout, yet they often lack administrative hard skills.</a:t>
            </a:r>
            <a:endParaRPr/>
          </a:p>
        </p:txBody>
      </p:sp>
      <p:sp>
        <p:nvSpPr>
          <p:cNvPr id="312" name="Google Shape;312;p26"/>
          <p:cNvSpPr txBox="1"/>
          <p:nvPr/>
        </p:nvSpPr>
        <p:spPr>
          <a:xfrm>
            <a:off x="1047750" y="3984128"/>
            <a:ext cx="4857750" cy="524767"/>
          </a:xfrm>
          <a:prstGeom prst="rect">
            <a:avLst/>
          </a:prstGeom>
          <a:noFill/>
          <a:ln>
            <a:noFill/>
          </a:ln>
        </p:spPr>
        <p:txBody>
          <a:bodyPr spcFirstLastPara="1" wrap="square" lIns="0" tIns="0" rIns="0" bIns="0" anchor="t" anchorCtr="0">
            <a:spAutoFit/>
          </a:bodyPr>
          <a:lstStyle/>
          <a:p>
            <a:pPr marL="0" marR="0" lvl="0" indent="0" algn="l" rtl="0">
              <a:lnSpc>
                <a:spcPct val="144982"/>
              </a:lnSpc>
              <a:spcBef>
                <a:spcPts val="0"/>
              </a:spcBef>
              <a:spcAft>
                <a:spcPts val="0"/>
              </a:spcAft>
              <a:buNone/>
            </a:pPr>
            <a:r>
              <a:rPr lang="en-US" sz="1425" b="1" i="0" u="none" strike="noStrike" cap="none">
                <a:solidFill>
                  <a:srgbClr val="334155"/>
                </a:solidFill>
                <a:latin typeface="Roboto"/>
                <a:ea typeface="Roboto"/>
                <a:cs typeface="Roboto"/>
                <a:sym typeface="Roboto"/>
              </a:rPr>
              <a:t>Reverse Mobility Barrier:</a:t>
            </a:r>
            <a:r>
              <a:rPr lang="en-US" sz="1425" b="0" i="0" u="none" strike="noStrike" cap="none">
                <a:solidFill>
                  <a:srgbClr val="334155"/>
                </a:solidFill>
                <a:latin typeface="Roboto"/>
                <a:ea typeface="Roboto"/>
                <a:cs typeface="Roboto"/>
                <a:sym typeface="Roboto"/>
              </a:rPr>
              <a:t> Admin executives cannot become principals due to the strict 8-year teaching requirement.</a:t>
            </a:r>
            <a:endParaRPr/>
          </a:p>
        </p:txBody>
      </p:sp>
      <p:pic>
        <p:nvPicPr>
          <p:cNvPr id="313" name="Google Shape;313;p26" descr="image.png"/>
          <p:cNvPicPr preferRelativeResize="0"/>
          <p:nvPr/>
        </p:nvPicPr>
        <p:blipFill rotWithShape="1">
          <a:blip r:embed="rId6">
            <a:alphaModFix/>
          </a:blip>
          <a:srcRect/>
          <a:stretch/>
        </p:blipFill>
        <p:spPr>
          <a:xfrm>
            <a:off x="666750" y="3087439"/>
            <a:ext cx="238125" cy="200025"/>
          </a:xfrm>
          <a:prstGeom prst="rect">
            <a:avLst/>
          </a:prstGeom>
          <a:noFill/>
          <a:ln>
            <a:noFill/>
          </a:ln>
        </p:spPr>
      </p:pic>
      <p:pic>
        <p:nvPicPr>
          <p:cNvPr id="314" name="Google Shape;314;p26" descr="image.png"/>
          <p:cNvPicPr preferRelativeResize="0"/>
          <p:nvPr/>
        </p:nvPicPr>
        <p:blipFill rotWithShape="1">
          <a:blip r:embed="rId7">
            <a:alphaModFix/>
          </a:blip>
          <a:srcRect/>
          <a:stretch/>
        </p:blipFill>
        <p:spPr>
          <a:xfrm>
            <a:off x="666750" y="4017466"/>
            <a:ext cx="171450" cy="200025"/>
          </a:xfrm>
          <a:prstGeom prst="rect">
            <a:avLst/>
          </a:prstGeom>
          <a:noFill/>
          <a:ln>
            <a:noFill/>
          </a:ln>
        </p:spPr>
      </p:pic>
      <p:sp>
        <p:nvSpPr>
          <p:cNvPr id="315" name="Google Shape;315;p26"/>
          <p:cNvSpPr txBox="1"/>
          <p:nvPr/>
        </p:nvSpPr>
        <p:spPr>
          <a:xfrm>
            <a:off x="666750" y="571500"/>
            <a:ext cx="11401425" cy="4667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003366"/>
                </a:solidFill>
                <a:latin typeface="Merriweather"/>
                <a:ea typeface="Merriweather"/>
                <a:cs typeface="Merriweather"/>
                <a:sym typeface="Merriweather"/>
              </a:rPr>
              <a:t>MOBILITY &amp; STRUCTURAL BARRIERS</a:t>
            </a:r>
            <a:endParaRPr/>
          </a:p>
        </p:txBody>
      </p:sp>
      <p:sp>
        <p:nvSpPr>
          <p:cNvPr id="316" name="Google Shape;316;p26"/>
          <p:cNvSpPr/>
          <p:nvPr/>
        </p:nvSpPr>
        <p:spPr>
          <a:xfrm>
            <a:off x="666750" y="1114425"/>
            <a:ext cx="10858500" cy="19050"/>
          </a:xfrm>
          <a:prstGeom prst="rect">
            <a:avLst/>
          </a:prstGeom>
          <a:solidFill>
            <a:srgbClr val="CC99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AF0"/>
        </a:solidFill>
        <a:effectLst/>
      </p:bgPr>
    </p:bg>
    <p:spTree>
      <p:nvGrpSpPr>
        <p:cNvPr id="1" name="Shape 320"/>
        <p:cNvGrpSpPr/>
        <p:nvPr/>
      </p:nvGrpSpPr>
      <p:grpSpPr>
        <a:xfrm>
          <a:off x="0" y="0"/>
          <a:ext cx="0" cy="0"/>
          <a:chOff x="0" y="0"/>
          <a:chExt cx="0" cy="0"/>
        </a:xfrm>
      </p:grpSpPr>
      <p:pic>
        <p:nvPicPr>
          <p:cNvPr id="321" name="Google Shape;321;p27"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322" name="Google Shape;322;p27" descr="image.png"/>
          <p:cNvPicPr preferRelativeResize="0"/>
          <p:nvPr/>
        </p:nvPicPr>
        <p:blipFill rotWithShape="1">
          <a:blip r:embed="rId4">
            <a:alphaModFix/>
          </a:blip>
          <a:srcRect/>
          <a:stretch/>
        </p:blipFill>
        <p:spPr>
          <a:xfrm>
            <a:off x="3848100" y="2950071"/>
            <a:ext cx="6591300" cy="333375"/>
          </a:xfrm>
          <a:prstGeom prst="rect">
            <a:avLst/>
          </a:prstGeom>
          <a:noFill/>
          <a:ln>
            <a:noFill/>
          </a:ln>
        </p:spPr>
      </p:pic>
      <p:pic>
        <p:nvPicPr>
          <p:cNvPr id="323" name="Google Shape;323;p27" descr="image.png"/>
          <p:cNvPicPr preferRelativeResize="0"/>
          <p:nvPr/>
        </p:nvPicPr>
        <p:blipFill rotWithShape="1">
          <a:blip r:embed="rId4">
            <a:alphaModFix/>
          </a:blip>
          <a:srcRect/>
          <a:stretch/>
        </p:blipFill>
        <p:spPr>
          <a:xfrm>
            <a:off x="3848100" y="3426321"/>
            <a:ext cx="6591300" cy="333375"/>
          </a:xfrm>
          <a:prstGeom prst="rect">
            <a:avLst/>
          </a:prstGeom>
          <a:noFill/>
          <a:ln>
            <a:noFill/>
          </a:ln>
        </p:spPr>
      </p:pic>
      <p:pic>
        <p:nvPicPr>
          <p:cNvPr id="324" name="Google Shape;324;p27" descr="image.png"/>
          <p:cNvPicPr preferRelativeResize="0"/>
          <p:nvPr/>
        </p:nvPicPr>
        <p:blipFill rotWithShape="1">
          <a:blip r:embed="rId4">
            <a:alphaModFix/>
          </a:blip>
          <a:srcRect/>
          <a:stretch/>
        </p:blipFill>
        <p:spPr>
          <a:xfrm>
            <a:off x="3848100" y="3902571"/>
            <a:ext cx="6591300" cy="333375"/>
          </a:xfrm>
          <a:prstGeom prst="rect">
            <a:avLst/>
          </a:prstGeom>
          <a:noFill/>
          <a:ln>
            <a:noFill/>
          </a:ln>
        </p:spPr>
      </p:pic>
      <p:pic>
        <p:nvPicPr>
          <p:cNvPr id="325" name="Google Shape;325;p27" descr="image.png"/>
          <p:cNvPicPr preferRelativeResize="0"/>
          <p:nvPr/>
        </p:nvPicPr>
        <p:blipFill rotWithShape="1">
          <a:blip r:embed="rId5">
            <a:alphaModFix/>
          </a:blip>
          <a:srcRect/>
          <a:stretch/>
        </p:blipFill>
        <p:spPr>
          <a:xfrm>
            <a:off x="3848100" y="2950071"/>
            <a:ext cx="5932140" cy="333375"/>
          </a:xfrm>
          <a:prstGeom prst="rect">
            <a:avLst/>
          </a:prstGeom>
          <a:noFill/>
          <a:ln>
            <a:noFill/>
          </a:ln>
        </p:spPr>
      </p:pic>
      <p:pic>
        <p:nvPicPr>
          <p:cNvPr id="326" name="Google Shape;326;p27" descr="image.png"/>
          <p:cNvPicPr preferRelativeResize="0"/>
          <p:nvPr/>
        </p:nvPicPr>
        <p:blipFill rotWithShape="1">
          <a:blip r:embed="rId6">
            <a:alphaModFix/>
          </a:blip>
          <a:srcRect/>
          <a:stretch/>
        </p:blipFill>
        <p:spPr>
          <a:xfrm>
            <a:off x="3848100" y="3426321"/>
            <a:ext cx="1977330" cy="333375"/>
          </a:xfrm>
          <a:prstGeom prst="rect">
            <a:avLst/>
          </a:prstGeom>
          <a:noFill/>
          <a:ln>
            <a:noFill/>
          </a:ln>
        </p:spPr>
      </p:pic>
      <p:pic>
        <p:nvPicPr>
          <p:cNvPr id="327" name="Google Shape;327;p27" descr="image.png"/>
          <p:cNvPicPr preferRelativeResize="0"/>
          <p:nvPr/>
        </p:nvPicPr>
        <p:blipFill rotWithShape="1">
          <a:blip r:embed="rId7">
            <a:alphaModFix/>
          </a:blip>
          <a:srcRect/>
          <a:stretch/>
        </p:blipFill>
        <p:spPr>
          <a:xfrm>
            <a:off x="3848100" y="3902571"/>
            <a:ext cx="1318170" cy="333375"/>
          </a:xfrm>
          <a:prstGeom prst="rect">
            <a:avLst/>
          </a:prstGeom>
          <a:noFill/>
          <a:ln>
            <a:noFill/>
          </a:ln>
        </p:spPr>
      </p:pic>
      <p:sp>
        <p:nvSpPr>
          <p:cNvPr id="328" name="Google Shape;328;p27"/>
          <p:cNvSpPr/>
          <p:nvPr/>
        </p:nvSpPr>
        <p:spPr>
          <a:xfrm>
            <a:off x="0" y="0"/>
            <a:ext cx="12192000" cy="95250"/>
          </a:xfrm>
          <a:prstGeom prst="rect">
            <a:avLst/>
          </a:prstGeom>
          <a:solidFill>
            <a:srgbClr val="0033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29" name="Google Shape;329;p27"/>
          <p:cNvSpPr txBox="1"/>
          <p:nvPr/>
        </p:nvSpPr>
        <p:spPr>
          <a:xfrm>
            <a:off x="666750" y="4521696"/>
            <a:ext cx="10858500" cy="262383"/>
          </a:xfrm>
          <a:prstGeom prst="rect">
            <a:avLst/>
          </a:prstGeom>
          <a:noFill/>
          <a:ln>
            <a:noFill/>
          </a:ln>
        </p:spPr>
        <p:txBody>
          <a:bodyPr spcFirstLastPara="1" wrap="square" lIns="0" tIns="0" rIns="0" bIns="0" anchor="t" anchorCtr="0">
            <a:spAutoFit/>
          </a:bodyPr>
          <a:lstStyle/>
          <a:p>
            <a:pPr marL="0" marR="0" lvl="0" indent="0" algn="ctr" rtl="0">
              <a:lnSpc>
                <a:spcPct val="144982"/>
              </a:lnSpc>
              <a:spcBef>
                <a:spcPts val="0"/>
              </a:spcBef>
              <a:spcAft>
                <a:spcPts val="0"/>
              </a:spcAft>
              <a:buNone/>
            </a:pPr>
            <a:r>
              <a:rPr lang="en-US" sz="1425" b="0" i="1" u="none" strike="noStrike" cap="none">
                <a:solidFill>
                  <a:srgbClr val="334155"/>
                </a:solidFill>
                <a:latin typeface="Roboto"/>
                <a:ea typeface="Roboto"/>
                <a:cs typeface="Roboto"/>
                <a:sym typeface="Roboto"/>
              </a:rPr>
              <a:t>TALIS 2018 confirms: Greek principals are highly educated but report the lowest levels of preparation for administrative office.</a:t>
            </a:r>
            <a:endParaRPr/>
          </a:p>
        </p:txBody>
      </p:sp>
      <p:sp>
        <p:nvSpPr>
          <p:cNvPr id="330" name="Google Shape;330;p27"/>
          <p:cNvSpPr txBox="1"/>
          <p:nvPr/>
        </p:nvSpPr>
        <p:spPr>
          <a:xfrm>
            <a:off x="1752600" y="3026271"/>
            <a:ext cx="1905000" cy="180975"/>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200" b="1" i="0" u="none" strike="noStrike" cap="none">
                <a:solidFill>
                  <a:srgbClr val="000000"/>
                </a:solidFill>
                <a:latin typeface="Roboto"/>
                <a:ea typeface="Roboto"/>
                <a:cs typeface="Roboto"/>
                <a:sym typeface="Roboto"/>
              </a:rPr>
              <a:t>Postgrad Qualifications</a:t>
            </a:r>
            <a:endParaRPr/>
          </a:p>
        </p:txBody>
      </p:sp>
      <p:sp>
        <p:nvSpPr>
          <p:cNvPr id="331" name="Google Shape;331;p27"/>
          <p:cNvSpPr txBox="1"/>
          <p:nvPr/>
        </p:nvSpPr>
        <p:spPr>
          <a:xfrm>
            <a:off x="1752600" y="3502521"/>
            <a:ext cx="1905000" cy="180975"/>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200" b="1" i="0" u="none" strike="noStrike" cap="none">
                <a:solidFill>
                  <a:srgbClr val="000000"/>
                </a:solidFill>
                <a:latin typeface="Roboto"/>
                <a:ea typeface="Roboto"/>
                <a:cs typeface="Roboto"/>
                <a:sym typeface="Roboto"/>
              </a:rPr>
              <a:t>Formal Admin Training</a:t>
            </a:r>
            <a:endParaRPr/>
          </a:p>
        </p:txBody>
      </p:sp>
      <p:sp>
        <p:nvSpPr>
          <p:cNvPr id="332" name="Google Shape;332;p27"/>
          <p:cNvSpPr txBox="1"/>
          <p:nvPr/>
        </p:nvSpPr>
        <p:spPr>
          <a:xfrm>
            <a:off x="1752600" y="3978771"/>
            <a:ext cx="1905000" cy="180975"/>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200" b="1" i="0" u="none" strike="noStrike" cap="none">
                <a:solidFill>
                  <a:srgbClr val="000000"/>
                </a:solidFill>
                <a:latin typeface="Roboto"/>
                <a:ea typeface="Roboto"/>
                <a:cs typeface="Roboto"/>
                <a:sym typeface="Roboto"/>
              </a:rPr>
              <a:t>Principal Autonomy</a:t>
            </a:r>
            <a:endParaRPr/>
          </a:p>
        </p:txBody>
      </p:sp>
      <p:sp>
        <p:nvSpPr>
          <p:cNvPr id="333" name="Google Shape;333;p27"/>
          <p:cNvSpPr txBox="1"/>
          <p:nvPr/>
        </p:nvSpPr>
        <p:spPr>
          <a:xfrm>
            <a:off x="666750" y="571500"/>
            <a:ext cx="11401425" cy="4667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003366"/>
                </a:solidFill>
                <a:latin typeface="Merriweather"/>
                <a:ea typeface="Merriweather"/>
                <a:cs typeface="Merriweather"/>
                <a:sym typeface="Merriweather"/>
              </a:rPr>
              <a:t>EUROPEAN DIMENSION (OECD/TALIS)</a:t>
            </a:r>
            <a:endParaRPr/>
          </a:p>
        </p:txBody>
      </p:sp>
      <p:sp>
        <p:nvSpPr>
          <p:cNvPr id="334" name="Google Shape;334;p27"/>
          <p:cNvSpPr/>
          <p:nvPr/>
        </p:nvSpPr>
        <p:spPr>
          <a:xfrm>
            <a:off x="666750" y="1114425"/>
            <a:ext cx="10858500" cy="19050"/>
          </a:xfrm>
          <a:prstGeom prst="rect">
            <a:avLst/>
          </a:prstGeom>
          <a:solidFill>
            <a:srgbClr val="CC99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AF0"/>
        </a:solidFill>
        <a:effectLst/>
      </p:bgPr>
    </p:bg>
    <p:spTree>
      <p:nvGrpSpPr>
        <p:cNvPr id="1" name="Shape 338"/>
        <p:cNvGrpSpPr/>
        <p:nvPr/>
      </p:nvGrpSpPr>
      <p:grpSpPr>
        <a:xfrm>
          <a:off x="0" y="0"/>
          <a:ext cx="0" cy="0"/>
          <a:chOff x="0" y="0"/>
          <a:chExt cx="0" cy="0"/>
        </a:xfrm>
      </p:grpSpPr>
      <p:pic>
        <p:nvPicPr>
          <p:cNvPr id="339" name="Google Shape;339;p28"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340" name="Google Shape;340;p28" descr="image.png"/>
          <p:cNvPicPr preferRelativeResize="0"/>
          <p:nvPr/>
        </p:nvPicPr>
        <p:blipFill rotWithShape="1">
          <a:blip r:embed="rId4">
            <a:alphaModFix/>
          </a:blip>
          <a:srcRect/>
          <a:stretch/>
        </p:blipFill>
        <p:spPr>
          <a:xfrm>
            <a:off x="6286500" y="2419647"/>
            <a:ext cx="5238750" cy="2990105"/>
          </a:xfrm>
          <a:prstGeom prst="rect">
            <a:avLst/>
          </a:prstGeom>
          <a:noFill/>
          <a:ln>
            <a:noFill/>
          </a:ln>
        </p:spPr>
      </p:pic>
      <p:sp>
        <p:nvSpPr>
          <p:cNvPr id="341" name="Google Shape;341;p28"/>
          <p:cNvSpPr/>
          <p:nvPr/>
        </p:nvSpPr>
        <p:spPr>
          <a:xfrm>
            <a:off x="0" y="0"/>
            <a:ext cx="12192000" cy="95250"/>
          </a:xfrm>
          <a:prstGeom prst="rect">
            <a:avLst/>
          </a:prstGeom>
          <a:solidFill>
            <a:srgbClr val="0033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42" name="Google Shape;342;p28"/>
          <p:cNvSpPr txBox="1"/>
          <p:nvPr/>
        </p:nvSpPr>
        <p:spPr>
          <a:xfrm>
            <a:off x="1047750" y="2572047"/>
            <a:ext cx="4857750" cy="524767"/>
          </a:xfrm>
          <a:prstGeom prst="rect">
            <a:avLst/>
          </a:prstGeom>
          <a:noFill/>
          <a:ln>
            <a:noFill/>
          </a:ln>
        </p:spPr>
        <p:txBody>
          <a:bodyPr spcFirstLastPara="1" wrap="square" lIns="0" tIns="0" rIns="0" bIns="0" anchor="t" anchorCtr="0">
            <a:spAutoFit/>
          </a:bodyPr>
          <a:lstStyle/>
          <a:p>
            <a:pPr marL="0" marR="0" lvl="0" indent="0" algn="l" rtl="0">
              <a:lnSpc>
                <a:spcPct val="144982"/>
              </a:lnSpc>
              <a:spcBef>
                <a:spcPts val="0"/>
              </a:spcBef>
              <a:spcAft>
                <a:spcPts val="0"/>
              </a:spcAft>
              <a:buNone/>
            </a:pPr>
            <a:r>
              <a:rPr lang="en-US" sz="1425" b="1" i="0" u="none" strike="noStrike" cap="none">
                <a:solidFill>
                  <a:srgbClr val="334155"/>
                </a:solidFill>
                <a:latin typeface="Roboto"/>
                <a:ea typeface="Roboto"/>
                <a:cs typeface="Roboto"/>
                <a:sym typeface="Roboto"/>
              </a:rPr>
              <a:t>National School for Ed-Leadership:</a:t>
            </a:r>
            <a:r>
              <a:rPr lang="en-US" sz="1425" b="0" i="0" u="none" strike="noStrike" cap="none">
                <a:solidFill>
                  <a:srgbClr val="334155"/>
                </a:solidFill>
                <a:latin typeface="Roboto"/>
                <a:ea typeface="Roboto"/>
                <a:cs typeface="Roboto"/>
                <a:sym typeface="Roboto"/>
              </a:rPr>
              <a:t> Establish a dedicated department within ESDDA/EKDDA.</a:t>
            </a:r>
            <a:endParaRPr/>
          </a:p>
        </p:txBody>
      </p:sp>
      <p:sp>
        <p:nvSpPr>
          <p:cNvPr id="343" name="Google Shape;343;p28"/>
          <p:cNvSpPr txBox="1"/>
          <p:nvPr/>
        </p:nvSpPr>
        <p:spPr>
          <a:xfrm>
            <a:off x="1047750" y="3239690"/>
            <a:ext cx="4857750" cy="524767"/>
          </a:xfrm>
          <a:prstGeom prst="rect">
            <a:avLst/>
          </a:prstGeom>
          <a:noFill/>
          <a:ln>
            <a:noFill/>
          </a:ln>
        </p:spPr>
        <p:txBody>
          <a:bodyPr spcFirstLastPara="1" wrap="square" lIns="0" tIns="0" rIns="0" bIns="0" anchor="t" anchorCtr="0">
            <a:spAutoFit/>
          </a:bodyPr>
          <a:lstStyle/>
          <a:p>
            <a:pPr marL="0" marR="0" lvl="0" indent="0" algn="l" rtl="0">
              <a:lnSpc>
                <a:spcPct val="144982"/>
              </a:lnSpc>
              <a:spcBef>
                <a:spcPts val="0"/>
              </a:spcBef>
              <a:spcAft>
                <a:spcPts val="0"/>
              </a:spcAft>
              <a:buNone/>
            </a:pPr>
            <a:r>
              <a:rPr lang="en-US" sz="1425" b="1" i="0" u="none" strike="noStrike" cap="none">
                <a:solidFill>
                  <a:srgbClr val="334155"/>
                </a:solidFill>
                <a:latin typeface="Roboto"/>
                <a:ea typeface="Roboto"/>
                <a:cs typeface="Roboto"/>
                <a:sym typeface="Roboto"/>
              </a:rPr>
              <a:t>Professionalize School Units:</a:t>
            </a:r>
            <a:r>
              <a:rPr lang="en-US" sz="1425" b="0" i="0" u="none" strike="noStrike" cap="none">
                <a:solidFill>
                  <a:srgbClr val="334155"/>
                </a:solidFill>
                <a:latin typeface="Roboto"/>
                <a:ea typeface="Roboto"/>
                <a:cs typeface="Roboto"/>
                <a:sym typeface="Roboto"/>
              </a:rPr>
              <a:t> Dual-leadership (Pedagogical Head + Admin Manager).</a:t>
            </a:r>
            <a:endParaRPr/>
          </a:p>
        </p:txBody>
      </p:sp>
      <p:sp>
        <p:nvSpPr>
          <p:cNvPr id="344" name="Google Shape;344;p28"/>
          <p:cNvSpPr txBox="1"/>
          <p:nvPr/>
        </p:nvSpPr>
        <p:spPr>
          <a:xfrm>
            <a:off x="1047750" y="3907333"/>
            <a:ext cx="4857750" cy="524767"/>
          </a:xfrm>
          <a:prstGeom prst="rect">
            <a:avLst/>
          </a:prstGeom>
          <a:noFill/>
          <a:ln>
            <a:noFill/>
          </a:ln>
        </p:spPr>
        <p:txBody>
          <a:bodyPr spcFirstLastPara="1" wrap="square" lIns="0" tIns="0" rIns="0" bIns="0" anchor="t" anchorCtr="0">
            <a:spAutoFit/>
          </a:bodyPr>
          <a:lstStyle/>
          <a:p>
            <a:pPr marL="0" marR="0" lvl="0" indent="0" algn="l" rtl="0">
              <a:lnSpc>
                <a:spcPct val="144982"/>
              </a:lnSpc>
              <a:spcBef>
                <a:spcPts val="0"/>
              </a:spcBef>
              <a:spcAft>
                <a:spcPts val="0"/>
              </a:spcAft>
              <a:buNone/>
            </a:pPr>
            <a:r>
              <a:rPr lang="en-US" sz="1425" b="1" i="0" u="none" strike="noStrike" cap="none">
                <a:solidFill>
                  <a:srgbClr val="334155"/>
                </a:solidFill>
                <a:latin typeface="Roboto"/>
                <a:ea typeface="Roboto"/>
                <a:cs typeface="Roboto"/>
                <a:sym typeface="Roboto"/>
              </a:rPr>
              <a:t>Harmonize Evaluation:</a:t>
            </a:r>
            <a:r>
              <a:rPr lang="en-US" sz="1425" b="0" i="0" u="none" strike="noStrike" cap="none">
                <a:solidFill>
                  <a:srgbClr val="334155"/>
                </a:solidFill>
                <a:latin typeface="Roboto"/>
                <a:ea typeface="Roboto"/>
                <a:cs typeface="Roboto"/>
                <a:sym typeface="Roboto"/>
              </a:rPr>
              <a:t> Introduce "Team Pulse" feedback to schools to foster collaboration.</a:t>
            </a:r>
            <a:endParaRPr/>
          </a:p>
        </p:txBody>
      </p:sp>
      <p:sp>
        <p:nvSpPr>
          <p:cNvPr id="345" name="Google Shape;345;p28"/>
          <p:cNvSpPr txBox="1"/>
          <p:nvPr/>
        </p:nvSpPr>
        <p:spPr>
          <a:xfrm>
            <a:off x="6415563" y="2667297"/>
            <a:ext cx="4980622" cy="31432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950" b="1" i="0" u="none" strike="noStrike" cap="none">
                <a:solidFill>
                  <a:srgbClr val="CC9933"/>
                </a:solidFill>
                <a:latin typeface="Merriweather"/>
                <a:ea typeface="Merriweather"/>
                <a:cs typeface="Merriweather"/>
                <a:sym typeface="Merriweather"/>
              </a:rPr>
              <a:t>Final Outlook</a:t>
            </a:r>
            <a:endParaRPr/>
          </a:p>
        </p:txBody>
      </p:sp>
      <p:sp>
        <p:nvSpPr>
          <p:cNvPr id="346" name="Google Shape;346;p28"/>
          <p:cNvSpPr txBox="1"/>
          <p:nvPr/>
        </p:nvSpPr>
        <p:spPr>
          <a:xfrm>
            <a:off x="6534150" y="3095922"/>
            <a:ext cx="4743450" cy="1049535"/>
          </a:xfrm>
          <a:prstGeom prst="rect">
            <a:avLst/>
          </a:prstGeom>
          <a:noFill/>
          <a:ln>
            <a:noFill/>
          </a:ln>
        </p:spPr>
        <p:txBody>
          <a:bodyPr spcFirstLastPara="1" wrap="square" lIns="0" tIns="0" rIns="0" bIns="0" anchor="t" anchorCtr="0">
            <a:spAutoFit/>
          </a:bodyPr>
          <a:lstStyle/>
          <a:p>
            <a:pPr marL="0" marR="0" lvl="0" indent="0" algn="ctr" rtl="0">
              <a:lnSpc>
                <a:spcPct val="144982"/>
              </a:lnSpc>
              <a:spcBef>
                <a:spcPts val="0"/>
              </a:spcBef>
              <a:spcAft>
                <a:spcPts val="0"/>
              </a:spcAft>
              <a:buNone/>
            </a:pPr>
            <a:r>
              <a:rPr lang="en-US" sz="1425" b="0" i="0" u="none" strike="noStrike" cap="none">
                <a:solidFill>
                  <a:srgbClr val="FFFAF0"/>
                </a:solidFill>
                <a:latin typeface="Roboto"/>
                <a:ea typeface="Roboto"/>
                <a:cs typeface="Roboto"/>
                <a:sym typeface="Roboto"/>
              </a:rPr>
              <a:t>The Executive State cannot succeed if its largest branch remains distinct from modern management. Convergence is required not just in law, but in the selection and training of leaders.</a:t>
            </a:r>
            <a:endParaRPr/>
          </a:p>
        </p:txBody>
      </p:sp>
      <p:sp>
        <p:nvSpPr>
          <p:cNvPr id="347" name="Google Shape;347;p28"/>
          <p:cNvSpPr txBox="1"/>
          <p:nvPr/>
        </p:nvSpPr>
        <p:spPr>
          <a:xfrm>
            <a:off x="6534150" y="4450258"/>
            <a:ext cx="4743600" cy="219300"/>
          </a:xfrm>
          <a:prstGeom prst="rect">
            <a:avLst/>
          </a:prstGeom>
          <a:noFill/>
          <a:ln>
            <a:noFill/>
          </a:ln>
        </p:spPr>
        <p:txBody>
          <a:bodyPr spcFirstLastPara="1" wrap="square" lIns="0" tIns="0" rIns="0" bIns="0" anchor="t" anchorCtr="0">
            <a:spAutoFit/>
          </a:bodyPr>
          <a:lstStyle/>
          <a:p>
            <a:pPr marL="0" marR="0" lvl="0" indent="0" algn="ctr" rtl="0">
              <a:lnSpc>
                <a:spcPct val="144982"/>
              </a:lnSpc>
              <a:spcBef>
                <a:spcPts val="0"/>
              </a:spcBef>
              <a:spcAft>
                <a:spcPts val="0"/>
              </a:spcAft>
              <a:buNone/>
            </a:pPr>
            <a:r>
              <a:rPr lang="en-US" sz="1425" b="1" i="0" u="none" strike="noStrike" cap="none">
                <a:solidFill>
                  <a:srgbClr val="EFEFEF"/>
                </a:solidFill>
                <a:latin typeface="Roboto"/>
                <a:ea typeface="Roboto"/>
                <a:cs typeface="Roboto"/>
                <a:sym typeface="Roboto"/>
              </a:rPr>
              <a:t>Thank you for your attention!</a:t>
            </a:r>
            <a:endParaRPr>
              <a:solidFill>
                <a:srgbClr val="EFEFEF"/>
              </a:solidFill>
            </a:endParaRPr>
          </a:p>
        </p:txBody>
      </p:sp>
      <p:sp>
        <p:nvSpPr>
          <p:cNvPr id="348" name="Google Shape;348;p28"/>
          <p:cNvSpPr txBox="1"/>
          <p:nvPr/>
        </p:nvSpPr>
        <p:spPr>
          <a:xfrm>
            <a:off x="6534150" y="4826942"/>
            <a:ext cx="4743600" cy="215400"/>
          </a:xfrm>
          <a:prstGeom prst="rect">
            <a:avLst/>
          </a:prstGeom>
          <a:noFill/>
          <a:ln>
            <a:noFill/>
          </a:ln>
        </p:spPr>
        <p:txBody>
          <a:bodyPr spcFirstLastPara="1" wrap="square" lIns="0" tIns="0" rIns="0" bIns="0" anchor="t" anchorCtr="0">
            <a:spAutoFit/>
          </a:bodyPr>
          <a:lstStyle/>
          <a:p>
            <a:pPr marL="0" marR="0" lvl="0" indent="0" algn="ctr" rtl="0">
              <a:lnSpc>
                <a:spcPct val="144916"/>
              </a:lnSpc>
              <a:spcBef>
                <a:spcPts val="0"/>
              </a:spcBef>
              <a:spcAft>
                <a:spcPts val="0"/>
              </a:spcAft>
              <a:buNone/>
            </a:pPr>
            <a:endParaRPr/>
          </a:p>
        </p:txBody>
      </p:sp>
      <p:pic>
        <p:nvPicPr>
          <p:cNvPr id="349" name="Google Shape;349;p28" descr="image.png"/>
          <p:cNvPicPr preferRelativeResize="0"/>
          <p:nvPr/>
        </p:nvPicPr>
        <p:blipFill rotWithShape="1">
          <a:blip r:embed="rId5">
            <a:alphaModFix/>
          </a:blip>
          <a:srcRect/>
          <a:stretch/>
        </p:blipFill>
        <p:spPr>
          <a:xfrm>
            <a:off x="666750" y="2605385"/>
            <a:ext cx="190500" cy="200025"/>
          </a:xfrm>
          <a:prstGeom prst="rect">
            <a:avLst/>
          </a:prstGeom>
          <a:noFill/>
          <a:ln>
            <a:noFill/>
          </a:ln>
        </p:spPr>
      </p:pic>
      <p:pic>
        <p:nvPicPr>
          <p:cNvPr id="350" name="Google Shape;350;p28" descr="image.png"/>
          <p:cNvPicPr preferRelativeResize="0"/>
          <p:nvPr/>
        </p:nvPicPr>
        <p:blipFill rotWithShape="1">
          <a:blip r:embed="rId6">
            <a:alphaModFix/>
          </a:blip>
          <a:srcRect/>
          <a:stretch/>
        </p:blipFill>
        <p:spPr>
          <a:xfrm>
            <a:off x="666750" y="3273028"/>
            <a:ext cx="238125" cy="200025"/>
          </a:xfrm>
          <a:prstGeom prst="rect">
            <a:avLst/>
          </a:prstGeom>
          <a:noFill/>
          <a:ln>
            <a:noFill/>
          </a:ln>
        </p:spPr>
      </p:pic>
      <p:pic>
        <p:nvPicPr>
          <p:cNvPr id="351" name="Google Shape;351;p28" descr="image.png"/>
          <p:cNvPicPr preferRelativeResize="0"/>
          <p:nvPr/>
        </p:nvPicPr>
        <p:blipFill rotWithShape="1">
          <a:blip r:embed="rId7">
            <a:alphaModFix/>
          </a:blip>
          <a:srcRect/>
          <a:stretch/>
        </p:blipFill>
        <p:spPr>
          <a:xfrm>
            <a:off x="666750" y="3940671"/>
            <a:ext cx="238125" cy="200025"/>
          </a:xfrm>
          <a:prstGeom prst="rect">
            <a:avLst/>
          </a:prstGeom>
          <a:noFill/>
          <a:ln>
            <a:noFill/>
          </a:ln>
        </p:spPr>
      </p:pic>
      <p:sp>
        <p:nvSpPr>
          <p:cNvPr id="352" name="Google Shape;352;p28"/>
          <p:cNvSpPr txBox="1"/>
          <p:nvPr/>
        </p:nvSpPr>
        <p:spPr>
          <a:xfrm>
            <a:off x="395287" y="571500"/>
            <a:ext cx="11401425" cy="44767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850" b="1" i="0" u="none" strike="noStrike" cap="none">
                <a:solidFill>
                  <a:srgbClr val="003366"/>
                </a:solidFill>
                <a:latin typeface="Merriweather"/>
                <a:ea typeface="Merriweather"/>
                <a:cs typeface="Merriweather"/>
                <a:sym typeface="Merriweather"/>
              </a:rPr>
              <a:t>CONCLUSION &amp; SYNERGIES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AF0"/>
        </a:solidFill>
        <a:effectLst/>
      </p:bgPr>
    </p:bg>
    <p:spTree>
      <p:nvGrpSpPr>
        <p:cNvPr id="1" name="Shape 93"/>
        <p:cNvGrpSpPr/>
        <p:nvPr/>
      </p:nvGrpSpPr>
      <p:grpSpPr>
        <a:xfrm>
          <a:off x="0" y="0"/>
          <a:ext cx="0" cy="0"/>
          <a:chOff x="0" y="0"/>
          <a:chExt cx="0" cy="0"/>
        </a:xfrm>
      </p:grpSpPr>
      <p:pic>
        <p:nvPicPr>
          <p:cNvPr id="94" name="Google Shape;94;p14"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95" name="Google Shape;95;p14" descr="image.png"/>
          <p:cNvPicPr preferRelativeResize="0"/>
          <p:nvPr/>
        </p:nvPicPr>
        <p:blipFill rotWithShape="1">
          <a:blip r:embed="rId4">
            <a:alphaModFix/>
          </a:blip>
          <a:srcRect/>
          <a:stretch/>
        </p:blipFill>
        <p:spPr>
          <a:xfrm>
            <a:off x="6286500" y="2429619"/>
            <a:ext cx="5238750" cy="2989212"/>
          </a:xfrm>
          <a:prstGeom prst="rect">
            <a:avLst/>
          </a:prstGeom>
          <a:noFill/>
          <a:ln>
            <a:noFill/>
          </a:ln>
        </p:spPr>
      </p:pic>
      <p:sp>
        <p:nvSpPr>
          <p:cNvPr id="96" name="Google Shape;96;p14"/>
          <p:cNvSpPr/>
          <p:nvPr/>
        </p:nvSpPr>
        <p:spPr>
          <a:xfrm>
            <a:off x="0" y="0"/>
            <a:ext cx="12192000" cy="95250"/>
          </a:xfrm>
          <a:prstGeom prst="rect">
            <a:avLst/>
          </a:prstGeom>
          <a:solidFill>
            <a:srgbClr val="0033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7" name="Google Shape;97;p14"/>
          <p:cNvSpPr txBox="1"/>
          <p:nvPr/>
        </p:nvSpPr>
        <p:spPr>
          <a:xfrm>
            <a:off x="666750" y="2429619"/>
            <a:ext cx="5500687" cy="3143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50" b="1" i="0" u="none" strike="noStrike" cap="none">
                <a:solidFill>
                  <a:srgbClr val="CC9933"/>
                </a:solidFill>
                <a:latin typeface="Merriweather"/>
                <a:ea typeface="Merriweather"/>
                <a:cs typeface="Merriweather"/>
                <a:sym typeface="Merriweather"/>
              </a:rPr>
              <a:t>Context of Modernization</a:t>
            </a:r>
            <a:endParaRPr/>
          </a:p>
        </p:txBody>
      </p:sp>
      <p:sp>
        <p:nvSpPr>
          <p:cNvPr id="98" name="Google Shape;98;p14"/>
          <p:cNvSpPr txBox="1"/>
          <p:nvPr/>
        </p:nvSpPr>
        <p:spPr>
          <a:xfrm>
            <a:off x="666750" y="2858244"/>
            <a:ext cx="5238750" cy="1311919"/>
          </a:xfrm>
          <a:prstGeom prst="rect">
            <a:avLst/>
          </a:prstGeom>
          <a:noFill/>
          <a:ln>
            <a:noFill/>
          </a:ln>
        </p:spPr>
        <p:txBody>
          <a:bodyPr spcFirstLastPara="1" wrap="square" lIns="0" tIns="0" rIns="0" bIns="0" anchor="t" anchorCtr="0">
            <a:spAutoFit/>
          </a:bodyPr>
          <a:lstStyle/>
          <a:p>
            <a:pPr marL="0" marR="0" lvl="0" indent="0" algn="l" rtl="0">
              <a:lnSpc>
                <a:spcPct val="144982"/>
              </a:lnSpc>
              <a:spcBef>
                <a:spcPts val="0"/>
              </a:spcBef>
              <a:spcAft>
                <a:spcPts val="0"/>
              </a:spcAft>
              <a:buNone/>
            </a:pPr>
            <a:r>
              <a:rPr lang="en-US" sz="1425" b="0" i="0" u="none" strike="noStrike" cap="none">
                <a:solidFill>
                  <a:srgbClr val="334155"/>
                </a:solidFill>
                <a:latin typeface="Roboto"/>
                <a:ea typeface="Roboto"/>
                <a:cs typeface="Roboto"/>
                <a:sym typeface="Roboto"/>
              </a:rPr>
              <a:t>The modernization of the Greek public sector has been the central narrative of state reform for the better part of the last decade, driven initially by fiscal conditionality and subsequently by an endogenous drive towards digitization and administrative efficiency.</a:t>
            </a:r>
            <a:endParaRPr/>
          </a:p>
        </p:txBody>
      </p:sp>
      <p:sp>
        <p:nvSpPr>
          <p:cNvPr id="99" name="Google Shape;99;p14"/>
          <p:cNvSpPr txBox="1"/>
          <p:nvPr/>
        </p:nvSpPr>
        <p:spPr>
          <a:xfrm>
            <a:off x="666750" y="4284464"/>
            <a:ext cx="5238750" cy="787151"/>
          </a:xfrm>
          <a:prstGeom prst="rect">
            <a:avLst/>
          </a:prstGeom>
          <a:noFill/>
          <a:ln>
            <a:noFill/>
          </a:ln>
        </p:spPr>
        <p:txBody>
          <a:bodyPr spcFirstLastPara="1" wrap="square" lIns="0" tIns="0" rIns="0" bIns="0" anchor="t" anchorCtr="0">
            <a:spAutoFit/>
          </a:bodyPr>
          <a:lstStyle/>
          <a:p>
            <a:pPr marL="0" marR="0" lvl="0" indent="0" algn="l" rtl="0">
              <a:lnSpc>
                <a:spcPct val="144982"/>
              </a:lnSpc>
              <a:spcBef>
                <a:spcPts val="0"/>
              </a:spcBef>
              <a:spcAft>
                <a:spcPts val="0"/>
              </a:spcAft>
              <a:buNone/>
            </a:pPr>
            <a:r>
              <a:rPr lang="en-US" sz="1425" b="0" i="0" u="none" strike="noStrike" cap="none">
                <a:solidFill>
                  <a:srgbClr val="334155"/>
                </a:solidFill>
                <a:latin typeface="Roboto"/>
                <a:ea typeface="Roboto"/>
                <a:cs typeface="Roboto"/>
                <a:sym typeface="Roboto"/>
              </a:rPr>
              <a:t>Within this overarching project of the </a:t>
            </a:r>
            <a:r>
              <a:rPr lang="en-US" sz="1425" b="1" i="0" u="none" strike="noStrike" cap="none">
                <a:solidFill>
                  <a:srgbClr val="334155"/>
                </a:solidFill>
                <a:latin typeface="Roboto"/>
                <a:ea typeface="Roboto"/>
                <a:cs typeface="Roboto"/>
                <a:sym typeface="Roboto"/>
              </a:rPr>
              <a:t>"Executive State" (Epiteliko Kratos)</a:t>
            </a:r>
            <a:r>
              <a:rPr lang="en-US" sz="1425" b="0" i="0" u="none" strike="noStrike" cap="none">
                <a:solidFill>
                  <a:srgbClr val="334155"/>
                </a:solidFill>
                <a:latin typeface="Roboto"/>
                <a:ea typeface="Roboto"/>
                <a:cs typeface="Roboto"/>
                <a:sym typeface="Roboto"/>
              </a:rPr>
              <a:t>, codified in Law 4622/2019, two distinct yet interconnected ecosystems of human capital have emerged.</a:t>
            </a:r>
            <a:endParaRPr/>
          </a:p>
        </p:txBody>
      </p:sp>
      <p:sp>
        <p:nvSpPr>
          <p:cNvPr id="100" name="Google Shape;100;p14"/>
          <p:cNvSpPr txBox="1"/>
          <p:nvPr/>
        </p:nvSpPr>
        <p:spPr>
          <a:xfrm>
            <a:off x="6534150" y="2677269"/>
            <a:ext cx="4980622" cy="3143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50" b="1" i="0" u="none" strike="noStrike" cap="none">
                <a:solidFill>
                  <a:srgbClr val="CC9933"/>
                </a:solidFill>
                <a:latin typeface="Merriweather"/>
                <a:ea typeface="Merriweather"/>
                <a:cs typeface="Merriweather"/>
                <a:sym typeface="Merriweather"/>
              </a:rPr>
              <a:t>The Dualism</a:t>
            </a:r>
            <a:endParaRPr/>
          </a:p>
        </p:txBody>
      </p:sp>
      <p:sp>
        <p:nvSpPr>
          <p:cNvPr id="101" name="Google Shape;101;p14"/>
          <p:cNvSpPr txBox="1"/>
          <p:nvPr/>
        </p:nvSpPr>
        <p:spPr>
          <a:xfrm>
            <a:off x="6534150" y="3105894"/>
            <a:ext cx="4743450" cy="1049535"/>
          </a:xfrm>
          <a:prstGeom prst="rect">
            <a:avLst/>
          </a:prstGeom>
          <a:noFill/>
          <a:ln>
            <a:noFill/>
          </a:ln>
        </p:spPr>
        <p:txBody>
          <a:bodyPr spcFirstLastPara="1" wrap="square" lIns="0" tIns="0" rIns="0" bIns="0" anchor="t" anchorCtr="0">
            <a:spAutoFit/>
          </a:bodyPr>
          <a:lstStyle/>
          <a:p>
            <a:pPr marL="0" marR="0" lvl="0" indent="0" algn="l" rtl="0">
              <a:lnSpc>
                <a:spcPct val="144982"/>
              </a:lnSpc>
              <a:spcBef>
                <a:spcPts val="0"/>
              </a:spcBef>
              <a:spcAft>
                <a:spcPts val="0"/>
              </a:spcAft>
              <a:buNone/>
            </a:pPr>
            <a:r>
              <a:rPr lang="en-US" sz="1425" b="0" i="0" u="none" strike="noStrike" cap="none">
                <a:solidFill>
                  <a:srgbClr val="334155"/>
                </a:solidFill>
                <a:latin typeface="Roboto"/>
                <a:ea typeface="Roboto"/>
                <a:cs typeface="Roboto"/>
                <a:sym typeface="Roboto"/>
              </a:rPr>
              <a:t>While both groups share the constitutional status of permanent civil servants, they operate under fundamentally divergent regulatory frameworks, cultural expectations, and professional trajectories.</a:t>
            </a:r>
            <a:endParaRPr/>
          </a:p>
        </p:txBody>
      </p:sp>
      <p:sp>
        <p:nvSpPr>
          <p:cNvPr id="102" name="Google Shape;102;p14"/>
          <p:cNvSpPr txBox="1"/>
          <p:nvPr/>
        </p:nvSpPr>
        <p:spPr>
          <a:xfrm>
            <a:off x="6534150" y="4269730"/>
            <a:ext cx="4743450" cy="787151"/>
          </a:xfrm>
          <a:prstGeom prst="rect">
            <a:avLst/>
          </a:prstGeom>
          <a:noFill/>
          <a:ln>
            <a:noFill/>
          </a:ln>
        </p:spPr>
        <p:txBody>
          <a:bodyPr spcFirstLastPara="1" wrap="square" lIns="0" tIns="0" rIns="0" bIns="0" anchor="t" anchorCtr="0">
            <a:spAutoFit/>
          </a:bodyPr>
          <a:lstStyle/>
          <a:p>
            <a:pPr marL="0" marR="0" lvl="0" indent="0" algn="l" rtl="0">
              <a:lnSpc>
                <a:spcPct val="144982"/>
              </a:lnSpc>
              <a:spcBef>
                <a:spcPts val="0"/>
              </a:spcBef>
              <a:spcAft>
                <a:spcPts val="0"/>
              </a:spcAft>
              <a:buNone/>
            </a:pPr>
            <a:r>
              <a:rPr lang="en-US" sz="1425" b="0" i="0" u="none" strike="noStrike" cap="none">
                <a:solidFill>
                  <a:srgbClr val="334155"/>
                </a:solidFill>
                <a:latin typeface="Roboto"/>
                <a:ea typeface="Roboto"/>
                <a:cs typeface="Roboto"/>
                <a:sym typeface="Roboto"/>
              </a:rPr>
              <a:t>The systemic friction between a </a:t>
            </a:r>
            <a:r>
              <a:rPr lang="en-US" sz="1425" b="1" i="0" u="none" strike="noStrike" cap="none">
                <a:solidFill>
                  <a:srgbClr val="334155"/>
                </a:solidFill>
                <a:latin typeface="Roboto"/>
                <a:ea typeface="Roboto"/>
                <a:cs typeface="Roboto"/>
                <a:sym typeface="Roboto"/>
              </a:rPr>
              <a:t>managerial profile</a:t>
            </a:r>
            <a:r>
              <a:rPr lang="en-US" sz="1425" b="0" i="0" u="none" strike="noStrike" cap="none">
                <a:solidFill>
                  <a:srgbClr val="334155"/>
                </a:solidFill>
                <a:latin typeface="Roboto"/>
                <a:ea typeface="Roboto"/>
                <a:cs typeface="Roboto"/>
                <a:sym typeface="Roboto"/>
              </a:rPr>
              <a:t> (Public Admin) and a </a:t>
            </a:r>
            <a:r>
              <a:rPr lang="en-US" sz="1425" b="1" i="0" u="none" strike="noStrike" cap="none">
                <a:solidFill>
                  <a:srgbClr val="334155"/>
                </a:solidFill>
                <a:latin typeface="Roboto"/>
                <a:ea typeface="Roboto"/>
                <a:cs typeface="Roboto"/>
                <a:sym typeface="Roboto"/>
              </a:rPr>
              <a:t>pedagogical profile</a:t>
            </a:r>
            <a:r>
              <a:rPr lang="en-US" sz="1425" b="0" i="0" u="none" strike="noStrike" cap="none">
                <a:solidFill>
                  <a:srgbClr val="334155"/>
                </a:solidFill>
                <a:latin typeface="Roboto"/>
                <a:ea typeface="Roboto"/>
                <a:cs typeface="Roboto"/>
                <a:sym typeface="Roboto"/>
              </a:rPr>
              <a:t> (Education) creates barriers to synergy and talent mobility.</a:t>
            </a:r>
            <a:endParaRPr/>
          </a:p>
        </p:txBody>
      </p:sp>
      <p:sp>
        <p:nvSpPr>
          <p:cNvPr id="103" name="Google Shape;103;p14"/>
          <p:cNvSpPr txBox="1"/>
          <p:nvPr/>
        </p:nvSpPr>
        <p:spPr>
          <a:xfrm>
            <a:off x="666750" y="571500"/>
            <a:ext cx="11401425" cy="4667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003366"/>
                </a:solidFill>
                <a:latin typeface="Merriweather"/>
                <a:ea typeface="Merriweather"/>
                <a:cs typeface="Merriweather"/>
                <a:sym typeface="Merriweather"/>
              </a:rPr>
              <a:t>ADMINISTRATIVE DUALISM</a:t>
            </a:r>
            <a:endParaRPr/>
          </a:p>
        </p:txBody>
      </p:sp>
      <p:sp>
        <p:nvSpPr>
          <p:cNvPr id="104" name="Google Shape;104;p14"/>
          <p:cNvSpPr/>
          <p:nvPr/>
        </p:nvSpPr>
        <p:spPr>
          <a:xfrm>
            <a:off x="666750" y="1114425"/>
            <a:ext cx="10858500" cy="19050"/>
          </a:xfrm>
          <a:prstGeom prst="rect">
            <a:avLst/>
          </a:prstGeom>
          <a:solidFill>
            <a:srgbClr val="CC99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F0"/>
        </a:solidFill>
        <a:effectLst/>
      </p:bgPr>
    </p:bg>
    <p:spTree>
      <p:nvGrpSpPr>
        <p:cNvPr id="1" name="Shape 108"/>
        <p:cNvGrpSpPr/>
        <p:nvPr/>
      </p:nvGrpSpPr>
      <p:grpSpPr>
        <a:xfrm>
          <a:off x="0" y="0"/>
          <a:ext cx="0" cy="0"/>
          <a:chOff x="0" y="0"/>
          <a:chExt cx="0" cy="0"/>
        </a:xfrm>
      </p:grpSpPr>
      <p:pic>
        <p:nvPicPr>
          <p:cNvPr id="109" name="Google Shape;109;p15" descr="image.p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10" name="Google Shape;110;p15"/>
          <p:cNvSpPr/>
          <p:nvPr/>
        </p:nvSpPr>
        <p:spPr>
          <a:xfrm>
            <a:off x="0" y="0"/>
            <a:ext cx="12192000" cy="95250"/>
          </a:xfrm>
          <a:prstGeom prst="rect">
            <a:avLst/>
          </a:prstGeom>
          <a:solidFill>
            <a:srgbClr val="0033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11" name="Google Shape;111;p15"/>
          <p:cNvSpPr/>
          <p:nvPr/>
        </p:nvSpPr>
        <p:spPr>
          <a:xfrm>
            <a:off x="666750" y="3609082"/>
            <a:ext cx="10858500" cy="38100"/>
          </a:xfrm>
          <a:prstGeom prst="rect">
            <a:avLst/>
          </a:prstGeom>
          <a:solidFill>
            <a:srgbClr val="CBD5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12" name="Google Shape;112;p15"/>
          <p:cNvSpPr/>
          <p:nvPr/>
        </p:nvSpPr>
        <p:spPr>
          <a:xfrm>
            <a:off x="1801117" y="3132832"/>
            <a:ext cx="228600" cy="228600"/>
          </a:xfrm>
          <a:prstGeom prst="roundRect">
            <a:avLst>
              <a:gd name="adj" fmla="val 50000"/>
            </a:avLst>
          </a:prstGeom>
          <a:solidFill>
            <a:srgbClr val="CC9933"/>
          </a:solidFill>
          <a:ln w="381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13" name="Google Shape;113;p15"/>
          <p:cNvSpPr txBox="1"/>
          <p:nvPr/>
        </p:nvSpPr>
        <p:spPr>
          <a:xfrm>
            <a:off x="604316" y="3504307"/>
            <a:ext cx="2622202" cy="31432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950" b="1" i="0" u="none" strike="noStrike" cap="none">
                <a:solidFill>
                  <a:srgbClr val="CC9933"/>
                </a:solidFill>
                <a:latin typeface="Merriweather"/>
                <a:ea typeface="Merriweather"/>
                <a:cs typeface="Merriweather"/>
                <a:sym typeface="Merriweather"/>
              </a:rPr>
              <a:t>2010-2018</a:t>
            </a:r>
            <a:endParaRPr/>
          </a:p>
        </p:txBody>
      </p:sp>
      <p:sp>
        <p:nvSpPr>
          <p:cNvPr id="114" name="Google Shape;114;p15"/>
          <p:cNvSpPr txBox="1"/>
          <p:nvPr/>
        </p:nvSpPr>
        <p:spPr>
          <a:xfrm>
            <a:off x="666750" y="3932932"/>
            <a:ext cx="2497335" cy="1049535"/>
          </a:xfrm>
          <a:prstGeom prst="rect">
            <a:avLst/>
          </a:prstGeom>
          <a:noFill/>
          <a:ln>
            <a:noFill/>
          </a:ln>
        </p:spPr>
        <p:txBody>
          <a:bodyPr spcFirstLastPara="1" wrap="square" lIns="0" tIns="0" rIns="0" bIns="0" anchor="t" anchorCtr="0">
            <a:spAutoFit/>
          </a:bodyPr>
          <a:lstStyle/>
          <a:p>
            <a:pPr marL="0" marR="0" lvl="0" indent="0" algn="ctr" rtl="0">
              <a:lnSpc>
                <a:spcPct val="144982"/>
              </a:lnSpc>
              <a:spcBef>
                <a:spcPts val="0"/>
              </a:spcBef>
              <a:spcAft>
                <a:spcPts val="0"/>
              </a:spcAft>
              <a:buNone/>
            </a:pPr>
            <a:r>
              <a:rPr lang="en-US" sz="1425" b="1" i="0" u="none" strike="noStrike" cap="none">
                <a:solidFill>
                  <a:srgbClr val="334155"/>
                </a:solidFill>
                <a:latin typeface="Roboto"/>
                <a:ea typeface="Roboto"/>
                <a:cs typeface="Roboto"/>
                <a:sym typeface="Roboto"/>
              </a:rPr>
              <a:t>Memorandum Era:</a:t>
            </a:r>
            <a:r>
              <a:rPr lang="en-US" sz="1425" b="0" i="0" u="none" strike="noStrike" cap="none">
                <a:solidFill>
                  <a:srgbClr val="334155"/>
                </a:solidFill>
                <a:latin typeface="Roboto"/>
                <a:ea typeface="Roboto"/>
                <a:cs typeface="Roboto"/>
                <a:sym typeface="Roboto"/>
              </a:rPr>
              <a:t> Focus on fiscal stabilization and early depoliticization attempts (Law 4369/2016).</a:t>
            </a:r>
            <a:endParaRPr/>
          </a:p>
        </p:txBody>
      </p:sp>
      <p:sp>
        <p:nvSpPr>
          <p:cNvPr id="115" name="Google Shape;115;p15"/>
          <p:cNvSpPr/>
          <p:nvPr/>
        </p:nvSpPr>
        <p:spPr>
          <a:xfrm>
            <a:off x="4588073" y="3132832"/>
            <a:ext cx="228600" cy="228600"/>
          </a:xfrm>
          <a:prstGeom prst="roundRect">
            <a:avLst>
              <a:gd name="adj" fmla="val 50000"/>
            </a:avLst>
          </a:prstGeom>
          <a:solidFill>
            <a:srgbClr val="CC9933"/>
          </a:solidFill>
          <a:ln w="381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16" name="Google Shape;116;p15"/>
          <p:cNvSpPr txBox="1"/>
          <p:nvPr/>
        </p:nvSpPr>
        <p:spPr>
          <a:xfrm>
            <a:off x="3391272" y="3504307"/>
            <a:ext cx="2622202" cy="31432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950" b="1" i="0" u="none" strike="noStrike" cap="none">
                <a:solidFill>
                  <a:srgbClr val="CC9933"/>
                </a:solidFill>
                <a:latin typeface="Merriweather"/>
                <a:ea typeface="Merriweather"/>
                <a:cs typeface="Merriweather"/>
                <a:sym typeface="Merriweather"/>
              </a:rPr>
              <a:t>2019</a:t>
            </a:r>
            <a:endParaRPr/>
          </a:p>
        </p:txBody>
      </p:sp>
      <p:sp>
        <p:nvSpPr>
          <p:cNvPr id="117" name="Google Shape;117;p15"/>
          <p:cNvSpPr txBox="1"/>
          <p:nvPr/>
        </p:nvSpPr>
        <p:spPr>
          <a:xfrm>
            <a:off x="3453705" y="3932932"/>
            <a:ext cx="2497335" cy="1049535"/>
          </a:xfrm>
          <a:prstGeom prst="rect">
            <a:avLst/>
          </a:prstGeom>
          <a:noFill/>
          <a:ln>
            <a:noFill/>
          </a:ln>
        </p:spPr>
        <p:txBody>
          <a:bodyPr spcFirstLastPara="1" wrap="square" lIns="0" tIns="0" rIns="0" bIns="0" anchor="t" anchorCtr="0">
            <a:spAutoFit/>
          </a:bodyPr>
          <a:lstStyle/>
          <a:p>
            <a:pPr marL="0" marR="0" lvl="0" indent="0" algn="ctr" rtl="0">
              <a:lnSpc>
                <a:spcPct val="144982"/>
              </a:lnSpc>
              <a:spcBef>
                <a:spcPts val="0"/>
              </a:spcBef>
              <a:spcAft>
                <a:spcPts val="0"/>
              </a:spcAft>
              <a:buNone/>
            </a:pPr>
            <a:r>
              <a:rPr lang="en-US" sz="1425" b="1" i="0" u="none" strike="noStrike" cap="none">
                <a:solidFill>
                  <a:srgbClr val="334155"/>
                </a:solidFill>
                <a:latin typeface="Roboto"/>
                <a:ea typeface="Roboto"/>
                <a:cs typeface="Roboto"/>
                <a:sym typeface="Roboto"/>
              </a:rPr>
              <a:t>Law 4622/2019:</a:t>
            </a:r>
            <a:r>
              <a:rPr lang="en-US" sz="1425" b="0" i="0" u="none" strike="noStrike" cap="none">
                <a:solidFill>
                  <a:srgbClr val="334155"/>
                </a:solidFill>
                <a:latin typeface="Roboto"/>
                <a:ea typeface="Roboto"/>
                <a:cs typeface="Roboto"/>
                <a:sym typeface="Roboto"/>
              </a:rPr>
              <a:t> Introduction of the Executive State. Separation of strategy from operation.</a:t>
            </a:r>
            <a:endParaRPr/>
          </a:p>
        </p:txBody>
      </p:sp>
      <p:sp>
        <p:nvSpPr>
          <p:cNvPr id="118" name="Google Shape;118;p15"/>
          <p:cNvSpPr/>
          <p:nvPr/>
        </p:nvSpPr>
        <p:spPr>
          <a:xfrm>
            <a:off x="7375028" y="3132832"/>
            <a:ext cx="228600" cy="228600"/>
          </a:xfrm>
          <a:prstGeom prst="roundRect">
            <a:avLst>
              <a:gd name="adj" fmla="val 50000"/>
            </a:avLst>
          </a:prstGeom>
          <a:solidFill>
            <a:srgbClr val="CC9933"/>
          </a:solidFill>
          <a:ln w="381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19" name="Google Shape;119;p15"/>
          <p:cNvSpPr txBox="1"/>
          <p:nvPr/>
        </p:nvSpPr>
        <p:spPr>
          <a:xfrm>
            <a:off x="6178227" y="3504307"/>
            <a:ext cx="2622202" cy="31432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950" b="1" i="0" u="none" strike="noStrike" cap="none">
                <a:solidFill>
                  <a:srgbClr val="CC9933"/>
                </a:solidFill>
                <a:latin typeface="Merriweather"/>
                <a:ea typeface="Merriweather"/>
                <a:cs typeface="Merriweather"/>
                <a:sym typeface="Merriweather"/>
              </a:rPr>
              <a:t>2021</a:t>
            </a:r>
            <a:endParaRPr/>
          </a:p>
        </p:txBody>
      </p:sp>
      <p:sp>
        <p:nvSpPr>
          <p:cNvPr id="120" name="Google Shape;120;p15"/>
          <p:cNvSpPr txBox="1"/>
          <p:nvPr/>
        </p:nvSpPr>
        <p:spPr>
          <a:xfrm>
            <a:off x="6240660" y="3932932"/>
            <a:ext cx="2497335" cy="1049535"/>
          </a:xfrm>
          <a:prstGeom prst="rect">
            <a:avLst/>
          </a:prstGeom>
          <a:noFill/>
          <a:ln>
            <a:noFill/>
          </a:ln>
        </p:spPr>
        <p:txBody>
          <a:bodyPr spcFirstLastPara="1" wrap="square" lIns="0" tIns="0" rIns="0" bIns="0" anchor="t" anchorCtr="0">
            <a:spAutoFit/>
          </a:bodyPr>
          <a:lstStyle/>
          <a:p>
            <a:pPr marL="0" marR="0" lvl="0" indent="0" algn="ctr" rtl="0">
              <a:lnSpc>
                <a:spcPct val="144982"/>
              </a:lnSpc>
              <a:spcBef>
                <a:spcPts val="0"/>
              </a:spcBef>
              <a:spcAft>
                <a:spcPts val="0"/>
              </a:spcAft>
              <a:buNone/>
            </a:pPr>
            <a:r>
              <a:rPr lang="en-US" sz="1425" b="1" i="0" u="none" strike="noStrike" cap="none">
                <a:solidFill>
                  <a:srgbClr val="334155"/>
                </a:solidFill>
                <a:latin typeface="Roboto"/>
                <a:ea typeface="Roboto"/>
                <a:cs typeface="Roboto"/>
                <a:sym typeface="Roboto"/>
              </a:rPr>
              <a:t>Law 4823/2021:</a:t>
            </a:r>
            <a:r>
              <a:rPr lang="en-US" sz="1425" b="0" i="0" u="none" strike="noStrike" cap="none">
                <a:solidFill>
                  <a:srgbClr val="334155"/>
                </a:solidFill>
                <a:latin typeface="Roboto"/>
                <a:ea typeface="Roboto"/>
                <a:cs typeface="Roboto"/>
                <a:sym typeface="Roboto"/>
              </a:rPr>
              <a:t> Upgrading the School Unit. Focus on pedagogical accountability and unit autonomy.</a:t>
            </a:r>
            <a:endParaRPr/>
          </a:p>
        </p:txBody>
      </p:sp>
      <p:sp>
        <p:nvSpPr>
          <p:cNvPr id="121" name="Google Shape;121;p15"/>
          <p:cNvSpPr/>
          <p:nvPr/>
        </p:nvSpPr>
        <p:spPr>
          <a:xfrm>
            <a:off x="10161984" y="3132832"/>
            <a:ext cx="228600" cy="228600"/>
          </a:xfrm>
          <a:prstGeom prst="roundRect">
            <a:avLst>
              <a:gd name="adj" fmla="val 50000"/>
            </a:avLst>
          </a:prstGeom>
          <a:solidFill>
            <a:srgbClr val="CC9933"/>
          </a:solidFill>
          <a:ln w="381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2" name="Google Shape;122;p15"/>
          <p:cNvSpPr txBox="1"/>
          <p:nvPr/>
        </p:nvSpPr>
        <p:spPr>
          <a:xfrm>
            <a:off x="8965183" y="3504307"/>
            <a:ext cx="2622202" cy="31432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950" b="1" i="0" u="none" strike="noStrike" cap="none">
                <a:solidFill>
                  <a:srgbClr val="CC9933"/>
                </a:solidFill>
                <a:latin typeface="Merriweather"/>
                <a:ea typeface="Merriweather"/>
                <a:cs typeface="Merriweather"/>
                <a:sym typeface="Merriweather"/>
              </a:rPr>
              <a:t>2022-Present</a:t>
            </a:r>
            <a:endParaRPr/>
          </a:p>
        </p:txBody>
      </p:sp>
      <p:sp>
        <p:nvSpPr>
          <p:cNvPr id="123" name="Google Shape;123;p15"/>
          <p:cNvSpPr txBox="1"/>
          <p:nvPr/>
        </p:nvSpPr>
        <p:spPr>
          <a:xfrm>
            <a:off x="9027616" y="3932932"/>
            <a:ext cx="2497335" cy="1049535"/>
          </a:xfrm>
          <a:prstGeom prst="rect">
            <a:avLst/>
          </a:prstGeom>
          <a:noFill/>
          <a:ln>
            <a:noFill/>
          </a:ln>
        </p:spPr>
        <p:txBody>
          <a:bodyPr spcFirstLastPara="1" wrap="square" lIns="0" tIns="0" rIns="0" bIns="0" anchor="t" anchorCtr="0">
            <a:spAutoFit/>
          </a:bodyPr>
          <a:lstStyle/>
          <a:p>
            <a:pPr marL="0" marR="0" lvl="0" indent="0" algn="ctr" rtl="0">
              <a:lnSpc>
                <a:spcPct val="144982"/>
              </a:lnSpc>
              <a:spcBef>
                <a:spcPts val="0"/>
              </a:spcBef>
              <a:spcAft>
                <a:spcPts val="0"/>
              </a:spcAft>
              <a:buNone/>
            </a:pPr>
            <a:r>
              <a:rPr lang="en-US" sz="1425" b="1" i="0" u="none" strike="noStrike" cap="none">
                <a:solidFill>
                  <a:srgbClr val="334155"/>
                </a:solidFill>
                <a:latin typeface="Roboto"/>
                <a:ea typeface="Roboto"/>
                <a:cs typeface="Roboto"/>
                <a:sym typeface="Roboto"/>
              </a:rPr>
              <a:t>Law 4940/2022:</a:t>
            </a:r>
            <a:r>
              <a:rPr lang="en-US" sz="1425" b="0" i="0" u="none" strike="noStrike" cap="none">
                <a:solidFill>
                  <a:srgbClr val="334155"/>
                </a:solidFill>
                <a:latin typeface="Roboto"/>
                <a:ea typeface="Roboto"/>
                <a:cs typeface="Roboto"/>
                <a:sym typeface="Roboto"/>
              </a:rPr>
              <a:t> Shift to NPM principles, goal-setting, and 360-degree feedback mechanisms.</a:t>
            </a:r>
            <a:endParaRPr/>
          </a:p>
        </p:txBody>
      </p:sp>
      <p:sp>
        <p:nvSpPr>
          <p:cNvPr id="124" name="Google Shape;124;p15"/>
          <p:cNvSpPr txBox="1"/>
          <p:nvPr/>
        </p:nvSpPr>
        <p:spPr>
          <a:xfrm>
            <a:off x="666750" y="571500"/>
            <a:ext cx="11401425" cy="4667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003366"/>
                </a:solidFill>
                <a:latin typeface="Merriweather"/>
                <a:ea typeface="Merriweather"/>
                <a:cs typeface="Merriweather"/>
                <a:sym typeface="Merriweather"/>
              </a:rPr>
              <a:t>REFORM CONTEXT &amp; EVOLUTION</a:t>
            </a:r>
            <a:endParaRPr/>
          </a:p>
        </p:txBody>
      </p:sp>
      <p:sp>
        <p:nvSpPr>
          <p:cNvPr id="125" name="Google Shape;125;p15"/>
          <p:cNvSpPr/>
          <p:nvPr/>
        </p:nvSpPr>
        <p:spPr>
          <a:xfrm>
            <a:off x="666750" y="1114425"/>
            <a:ext cx="10858500" cy="19050"/>
          </a:xfrm>
          <a:prstGeom prst="rect">
            <a:avLst/>
          </a:prstGeom>
          <a:solidFill>
            <a:srgbClr val="CC99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AF0"/>
        </a:solidFill>
        <a:effectLst/>
      </p:bgPr>
    </p:bg>
    <p:spTree>
      <p:nvGrpSpPr>
        <p:cNvPr id="1" name="Shape 129"/>
        <p:cNvGrpSpPr/>
        <p:nvPr/>
      </p:nvGrpSpPr>
      <p:grpSpPr>
        <a:xfrm>
          <a:off x="0" y="0"/>
          <a:ext cx="0" cy="0"/>
          <a:chOff x="0" y="0"/>
          <a:chExt cx="0" cy="0"/>
        </a:xfrm>
      </p:grpSpPr>
      <p:pic>
        <p:nvPicPr>
          <p:cNvPr id="130" name="Google Shape;130;p16"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31" name="Google Shape;131;p16" descr="image.png"/>
          <p:cNvPicPr preferRelativeResize="0"/>
          <p:nvPr/>
        </p:nvPicPr>
        <p:blipFill rotWithShape="1">
          <a:blip r:embed="rId4">
            <a:alphaModFix/>
          </a:blip>
          <a:srcRect/>
          <a:stretch/>
        </p:blipFill>
        <p:spPr>
          <a:xfrm>
            <a:off x="6286500" y="1676697"/>
            <a:ext cx="5238750" cy="3619500"/>
          </a:xfrm>
          <a:prstGeom prst="rect">
            <a:avLst/>
          </a:prstGeom>
          <a:noFill/>
          <a:ln>
            <a:noFill/>
          </a:ln>
        </p:spPr>
      </p:pic>
      <p:pic>
        <p:nvPicPr>
          <p:cNvPr id="132" name="Google Shape;132;p16" descr="image.png"/>
          <p:cNvPicPr preferRelativeResize="0"/>
          <p:nvPr/>
        </p:nvPicPr>
        <p:blipFill rotWithShape="1">
          <a:blip r:embed="rId5">
            <a:alphaModFix/>
          </a:blip>
          <a:srcRect/>
          <a:stretch/>
        </p:blipFill>
        <p:spPr>
          <a:xfrm>
            <a:off x="666750" y="1676697"/>
            <a:ext cx="5238750" cy="2283469"/>
          </a:xfrm>
          <a:prstGeom prst="rect">
            <a:avLst/>
          </a:prstGeom>
          <a:noFill/>
          <a:ln>
            <a:noFill/>
          </a:ln>
        </p:spPr>
      </p:pic>
      <p:pic>
        <p:nvPicPr>
          <p:cNvPr id="133" name="Google Shape;133;p16" descr="image.png"/>
          <p:cNvPicPr preferRelativeResize="0"/>
          <p:nvPr/>
        </p:nvPicPr>
        <p:blipFill rotWithShape="1">
          <a:blip r:embed="rId6">
            <a:alphaModFix/>
          </a:blip>
          <a:srcRect/>
          <a:stretch/>
        </p:blipFill>
        <p:spPr>
          <a:xfrm>
            <a:off x="666750" y="4150667"/>
            <a:ext cx="5238750" cy="2021085"/>
          </a:xfrm>
          <a:prstGeom prst="rect">
            <a:avLst/>
          </a:prstGeom>
          <a:noFill/>
          <a:ln>
            <a:noFill/>
          </a:ln>
        </p:spPr>
      </p:pic>
      <p:sp>
        <p:nvSpPr>
          <p:cNvPr id="134" name="Google Shape;134;p16"/>
          <p:cNvSpPr/>
          <p:nvPr/>
        </p:nvSpPr>
        <p:spPr>
          <a:xfrm>
            <a:off x="0" y="0"/>
            <a:ext cx="12192000" cy="95250"/>
          </a:xfrm>
          <a:prstGeom prst="rect">
            <a:avLst/>
          </a:prstGeom>
          <a:solidFill>
            <a:srgbClr val="0033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35" name="Google Shape;135;p16" descr="image.png"/>
          <p:cNvPicPr preferRelativeResize="0"/>
          <p:nvPr/>
        </p:nvPicPr>
        <p:blipFill rotWithShape="1">
          <a:blip r:embed="rId7">
            <a:alphaModFix/>
          </a:blip>
          <a:srcRect/>
          <a:stretch/>
        </p:blipFill>
        <p:spPr>
          <a:xfrm>
            <a:off x="6286500" y="1676697"/>
            <a:ext cx="5238750" cy="3619500"/>
          </a:xfrm>
          <a:prstGeom prst="rect">
            <a:avLst/>
          </a:prstGeom>
          <a:noFill/>
          <a:ln>
            <a:noFill/>
          </a:ln>
        </p:spPr>
      </p:pic>
      <p:sp>
        <p:nvSpPr>
          <p:cNvPr id="136" name="Google Shape;136;p16"/>
          <p:cNvSpPr txBox="1"/>
          <p:nvPr/>
        </p:nvSpPr>
        <p:spPr>
          <a:xfrm>
            <a:off x="952500" y="1924347"/>
            <a:ext cx="4940617" cy="3143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50" b="1" i="0" u="none" strike="noStrike" cap="none">
                <a:solidFill>
                  <a:srgbClr val="CC9933"/>
                </a:solidFill>
                <a:latin typeface="Merriweather"/>
                <a:ea typeface="Merriweather"/>
                <a:cs typeface="Merriweather"/>
                <a:sym typeface="Merriweather"/>
              </a:rPr>
              <a:t>Public Admin Executives (PAE)</a:t>
            </a:r>
            <a:endParaRPr/>
          </a:p>
        </p:txBody>
      </p:sp>
      <p:sp>
        <p:nvSpPr>
          <p:cNvPr id="137" name="Google Shape;137;p16"/>
          <p:cNvSpPr txBox="1"/>
          <p:nvPr/>
        </p:nvSpPr>
        <p:spPr>
          <a:xfrm>
            <a:off x="952500" y="2286297"/>
            <a:ext cx="4705350" cy="1311919"/>
          </a:xfrm>
          <a:prstGeom prst="rect">
            <a:avLst/>
          </a:prstGeom>
          <a:noFill/>
          <a:ln>
            <a:noFill/>
          </a:ln>
        </p:spPr>
        <p:txBody>
          <a:bodyPr spcFirstLastPara="1" wrap="square" lIns="0" tIns="0" rIns="0" bIns="0" anchor="t" anchorCtr="0">
            <a:spAutoFit/>
          </a:bodyPr>
          <a:lstStyle/>
          <a:p>
            <a:pPr marL="0" marR="0" lvl="0" indent="0" algn="l" rtl="0">
              <a:lnSpc>
                <a:spcPct val="144982"/>
              </a:lnSpc>
              <a:spcBef>
                <a:spcPts val="0"/>
              </a:spcBef>
              <a:spcAft>
                <a:spcPts val="0"/>
              </a:spcAft>
              <a:buNone/>
            </a:pPr>
            <a:r>
              <a:rPr lang="en-US" sz="1425" b="0" i="0" u="none" strike="noStrike" cap="none">
                <a:solidFill>
                  <a:srgbClr val="334155"/>
                </a:solidFill>
                <a:latin typeface="Roboto"/>
                <a:ea typeface="Roboto"/>
                <a:cs typeface="Roboto"/>
                <a:sym typeface="Roboto"/>
              </a:rPr>
              <a:t>Heads of Units, Directorates, and General Directorates. Their role is primarily managerial, strategic, and operational. They function within the results-oriented framework of </a:t>
            </a:r>
            <a:r>
              <a:rPr lang="en-US" sz="1425" b="1" i="0" u="none" strike="noStrike" cap="none">
                <a:solidFill>
                  <a:srgbClr val="334155"/>
                </a:solidFill>
                <a:latin typeface="Roboto"/>
                <a:ea typeface="Roboto"/>
                <a:cs typeface="Roboto"/>
                <a:sym typeface="Roboto"/>
              </a:rPr>
              <a:t>Law 4940/2022</a:t>
            </a:r>
            <a:r>
              <a:rPr lang="en-US" sz="1425" b="0" i="0" u="none" strike="noStrike" cap="none">
                <a:solidFill>
                  <a:srgbClr val="334155"/>
                </a:solidFill>
                <a:latin typeface="Roboto"/>
                <a:ea typeface="Roboto"/>
                <a:cs typeface="Roboto"/>
                <a:sym typeface="Roboto"/>
              </a:rPr>
              <a:t>, emphasizing efficiency and soft skills.</a:t>
            </a:r>
            <a:endParaRPr/>
          </a:p>
        </p:txBody>
      </p:sp>
      <p:sp>
        <p:nvSpPr>
          <p:cNvPr id="138" name="Google Shape;138;p16"/>
          <p:cNvSpPr txBox="1"/>
          <p:nvPr/>
        </p:nvSpPr>
        <p:spPr>
          <a:xfrm>
            <a:off x="952500" y="4398317"/>
            <a:ext cx="4940617" cy="3143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50" b="1" i="0" u="none" strike="noStrike" cap="none">
                <a:solidFill>
                  <a:srgbClr val="CC9933"/>
                </a:solidFill>
                <a:latin typeface="Merriweather"/>
                <a:ea typeface="Merriweather"/>
                <a:cs typeface="Merriweather"/>
                <a:sym typeface="Merriweather"/>
              </a:rPr>
              <a:t>Education Executives (EE)</a:t>
            </a:r>
            <a:endParaRPr/>
          </a:p>
        </p:txBody>
      </p:sp>
      <p:sp>
        <p:nvSpPr>
          <p:cNvPr id="139" name="Google Shape;139;p16"/>
          <p:cNvSpPr txBox="1"/>
          <p:nvPr/>
        </p:nvSpPr>
        <p:spPr>
          <a:xfrm>
            <a:off x="952500" y="4760267"/>
            <a:ext cx="4705350" cy="1049535"/>
          </a:xfrm>
          <a:prstGeom prst="rect">
            <a:avLst/>
          </a:prstGeom>
          <a:noFill/>
          <a:ln>
            <a:noFill/>
          </a:ln>
        </p:spPr>
        <p:txBody>
          <a:bodyPr spcFirstLastPara="1" wrap="square" lIns="0" tIns="0" rIns="0" bIns="0" anchor="t" anchorCtr="0">
            <a:spAutoFit/>
          </a:bodyPr>
          <a:lstStyle/>
          <a:p>
            <a:pPr marL="0" marR="0" lvl="0" indent="0" algn="l" rtl="0">
              <a:lnSpc>
                <a:spcPct val="144982"/>
              </a:lnSpc>
              <a:spcBef>
                <a:spcPts val="0"/>
              </a:spcBef>
              <a:spcAft>
                <a:spcPts val="0"/>
              </a:spcAft>
              <a:buNone/>
            </a:pPr>
            <a:r>
              <a:rPr lang="en-US" sz="1425" b="0" i="0" u="none" strike="noStrike" cap="none">
                <a:solidFill>
                  <a:srgbClr val="334155"/>
                </a:solidFill>
                <a:latin typeface="Roboto"/>
                <a:ea typeface="Roboto"/>
                <a:cs typeface="Roboto"/>
                <a:sym typeface="Roboto"/>
              </a:rPr>
              <a:t>School Principals, Directors of Education, and Advisors. They manage school units while providing pedagogical supervision. Operates under </a:t>
            </a:r>
            <a:r>
              <a:rPr lang="en-US" sz="1425" b="1" i="0" u="none" strike="noStrike" cap="none">
                <a:solidFill>
                  <a:srgbClr val="334155"/>
                </a:solidFill>
                <a:latin typeface="Roboto"/>
                <a:ea typeface="Roboto"/>
                <a:cs typeface="Roboto"/>
                <a:sym typeface="Roboto"/>
              </a:rPr>
              <a:t>Law 4823/2021</a:t>
            </a:r>
            <a:r>
              <a:rPr lang="en-US" sz="1425" b="0" i="0" u="none" strike="noStrike" cap="none">
                <a:solidFill>
                  <a:srgbClr val="334155"/>
                </a:solidFill>
                <a:latin typeface="Roboto"/>
                <a:ea typeface="Roboto"/>
                <a:cs typeface="Roboto"/>
                <a:sym typeface="Roboto"/>
              </a:rPr>
              <a:t>, tethered to a pedagogical bureaucracy model.</a:t>
            </a:r>
            <a:endParaRPr/>
          </a:p>
        </p:txBody>
      </p:sp>
      <p:sp>
        <p:nvSpPr>
          <p:cNvPr id="140" name="Google Shape;140;p16"/>
          <p:cNvSpPr txBox="1"/>
          <p:nvPr/>
        </p:nvSpPr>
        <p:spPr>
          <a:xfrm>
            <a:off x="666750" y="571500"/>
            <a:ext cx="11401425" cy="4667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003366"/>
                </a:solidFill>
                <a:latin typeface="Merriweather"/>
                <a:ea typeface="Merriweather"/>
                <a:cs typeface="Merriweather"/>
                <a:sym typeface="Merriweather"/>
              </a:rPr>
              <a:t>DEFINING THE TWO TARGET GROUPS</a:t>
            </a:r>
            <a:endParaRPr/>
          </a:p>
        </p:txBody>
      </p:sp>
      <p:sp>
        <p:nvSpPr>
          <p:cNvPr id="141" name="Google Shape;141;p16"/>
          <p:cNvSpPr/>
          <p:nvPr/>
        </p:nvSpPr>
        <p:spPr>
          <a:xfrm>
            <a:off x="666750" y="1114425"/>
            <a:ext cx="10858500" cy="19050"/>
          </a:xfrm>
          <a:prstGeom prst="rect">
            <a:avLst/>
          </a:prstGeom>
          <a:solidFill>
            <a:srgbClr val="CC99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AF0"/>
        </a:solidFill>
        <a:effectLst/>
      </p:bgPr>
    </p:bg>
    <p:spTree>
      <p:nvGrpSpPr>
        <p:cNvPr id="1" name="Shape 145"/>
        <p:cNvGrpSpPr/>
        <p:nvPr/>
      </p:nvGrpSpPr>
      <p:grpSpPr>
        <a:xfrm>
          <a:off x="0" y="0"/>
          <a:ext cx="0" cy="0"/>
          <a:chOff x="0" y="0"/>
          <a:chExt cx="0" cy="0"/>
        </a:xfrm>
      </p:grpSpPr>
      <p:pic>
        <p:nvPicPr>
          <p:cNvPr id="146" name="Google Shape;146;p17"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47" name="Google Shape;147;p17" descr="image.png"/>
          <p:cNvPicPr preferRelativeResize="0"/>
          <p:nvPr/>
        </p:nvPicPr>
        <p:blipFill rotWithShape="1">
          <a:blip r:embed="rId4">
            <a:alphaModFix/>
          </a:blip>
          <a:srcRect/>
          <a:stretch/>
        </p:blipFill>
        <p:spPr>
          <a:xfrm>
            <a:off x="666750" y="2859137"/>
            <a:ext cx="3492549" cy="2893069"/>
          </a:xfrm>
          <a:prstGeom prst="rect">
            <a:avLst/>
          </a:prstGeom>
          <a:noFill/>
          <a:ln>
            <a:noFill/>
          </a:ln>
        </p:spPr>
      </p:pic>
      <p:pic>
        <p:nvPicPr>
          <p:cNvPr id="148" name="Google Shape;148;p17" descr="image.png"/>
          <p:cNvPicPr preferRelativeResize="0"/>
          <p:nvPr/>
        </p:nvPicPr>
        <p:blipFill rotWithShape="1">
          <a:blip r:embed="rId5">
            <a:alphaModFix/>
          </a:blip>
          <a:srcRect/>
          <a:stretch/>
        </p:blipFill>
        <p:spPr>
          <a:xfrm>
            <a:off x="4349799" y="2859137"/>
            <a:ext cx="3492549" cy="2893069"/>
          </a:xfrm>
          <a:prstGeom prst="rect">
            <a:avLst/>
          </a:prstGeom>
          <a:noFill/>
          <a:ln>
            <a:noFill/>
          </a:ln>
        </p:spPr>
      </p:pic>
      <p:pic>
        <p:nvPicPr>
          <p:cNvPr id="149" name="Google Shape;149;p17" descr="image.png"/>
          <p:cNvPicPr preferRelativeResize="0"/>
          <p:nvPr/>
        </p:nvPicPr>
        <p:blipFill rotWithShape="1">
          <a:blip r:embed="rId6">
            <a:alphaModFix/>
          </a:blip>
          <a:srcRect/>
          <a:stretch/>
        </p:blipFill>
        <p:spPr>
          <a:xfrm>
            <a:off x="8032849" y="2859137"/>
            <a:ext cx="3492549" cy="2893069"/>
          </a:xfrm>
          <a:prstGeom prst="rect">
            <a:avLst/>
          </a:prstGeom>
          <a:noFill/>
          <a:ln>
            <a:noFill/>
          </a:ln>
        </p:spPr>
      </p:pic>
      <p:sp>
        <p:nvSpPr>
          <p:cNvPr id="150" name="Google Shape;150;p17"/>
          <p:cNvSpPr/>
          <p:nvPr/>
        </p:nvSpPr>
        <p:spPr>
          <a:xfrm>
            <a:off x="0" y="0"/>
            <a:ext cx="12192000" cy="95250"/>
          </a:xfrm>
          <a:prstGeom prst="rect">
            <a:avLst/>
          </a:prstGeom>
          <a:solidFill>
            <a:srgbClr val="0033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1" name="Google Shape;151;p17"/>
          <p:cNvSpPr txBox="1"/>
          <p:nvPr/>
        </p:nvSpPr>
        <p:spPr>
          <a:xfrm>
            <a:off x="666750" y="2096244"/>
            <a:ext cx="10858500" cy="524767"/>
          </a:xfrm>
          <a:prstGeom prst="rect">
            <a:avLst/>
          </a:prstGeom>
          <a:noFill/>
          <a:ln>
            <a:noFill/>
          </a:ln>
        </p:spPr>
        <p:txBody>
          <a:bodyPr spcFirstLastPara="1" wrap="square" lIns="0" tIns="0" rIns="0" bIns="0" anchor="t" anchorCtr="0">
            <a:spAutoFit/>
          </a:bodyPr>
          <a:lstStyle/>
          <a:p>
            <a:pPr marL="0" marR="0" lvl="0" indent="0" algn="l" rtl="0">
              <a:lnSpc>
                <a:spcPct val="144982"/>
              </a:lnSpc>
              <a:spcBef>
                <a:spcPts val="0"/>
              </a:spcBef>
              <a:spcAft>
                <a:spcPts val="0"/>
              </a:spcAft>
              <a:buNone/>
            </a:pPr>
            <a:r>
              <a:rPr lang="en-US" sz="1425" b="0" i="0" u="none" strike="noStrike" cap="none">
                <a:solidFill>
                  <a:srgbClr val="334155"/>
                </a:solidFill>
                <a:latin typeface="Roboto"/>
                <a:ea typeface="Roboto"/>
                <a:cs typeface="Roboto"/>
                <a:sym typeface="Roboto"/>
              </a:rPr>
              <a:t>Law 4940/2022 marks a radical departure from Weberian procedural legality toward a results-oriented culture structured around three pillars:</a:t>
            </a:r>
            <a:endParaRPr/>
          </a:p>
        </p:txBody>
      </p:sp>
      <p:sp>
        <p:nvSpPr>
          <p:cNvPr id="152" name="Google Shape;152;p17"/>
          <p:cNvSpPr txBox="1"/>
          <p:nvPr/>
        </p:nvSpPr>
        <p:spPr>
          <a:xfrm>
            <a:off x="914400" y="3649712"/>
            <a:ext cx="3147112" cy="3143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50" b="1" i="0" u="none" strike="noStrike" cap="none">
                <a:solidFill>
                  <a:srgbClr val="CC9933"/>
                </a:solidFill>
                <a:latin typeface="Merriweather"/>
                <a:ea typeface="Merriweather"/>
                <a:cs typeface="Merriweather"/>
                <a:sym typeface="Merriweather"/>
              </a:rPr>
              <a:t>Goal Achievement</a:t>
            </a:r>
            <a:endParaRPr/>
          </a:p>
        </p:txBody>
      </p:sp>
      <p:sp>
        <p:nvSpPr>
          <p:cNvPr id="153" name="Google Shape;153;p17"/>
          <p:cNvSpPr txBox="1"/>
          <p:nvPr/>
        </p:nvSpPr>
        <p:spPr>
          <a:xfrm>
            <a:off x="914400" y="4078337"/>
            <a:ext cx="2997249" cy="1311919"/>
          </a:xfrm>
          <a:prstGeom prst="rect">
            <a:avLst/>
          </a:prstGeom>
          <a:noFill/>
          <a:ln>
            <a:noFill/>
          </a:ln>
        </p:spPr>
        <p:txBody>
          <a:bodyPr spcFirstLastPara="1" wrap="square" lIns="0" tIns="0" rIns="0" bIns="0" anchor="t" anchorCtr="0">
            <a:spAutoFit/>
          </a:bodyPr>
          <a:lstStyle/>
          <a:p>
            <a:pPr marL="0" marR="0" lvl="0" indent="0" algn="l" rtl="0">
              <a:lnSpc>
                <a:spcPct val="144982"/>
              </a:lnSpc>
              <a:spcBef>
                <a:spcPts val="0"/>
              </a:spcBef>
              <a:spcAft>
                <a:spcPts val="0"/>
              </a:spcAft>
              <a:buNone/>
            </a:pPr>
            <a:r>
              <a:rPr lang="en-US" sz="1425" b="1" i="0" u="none" strike="noStrike" cap="none">
                <a:solidFill>
                  <a:srgbClr val="334155"/>
                </a:solidFill>
                <a:latin typeface="Roboto"/>
                <a:ea typeface="Roboto"/>
                <a:cs typeface="Roboto"/>
                <a:sym typeface="Roboto"/>
              </a:rPr>
              <a:t>50% Weighting:</a:t>
            </a:r>
            <a:r>
              <a:rPr lang="en-US" sz="1425" b="0" i="0" u="none" strike="noStrike" cap="none">
                <a:solidFill>
                  <a:srgbClr val="334155"/>
                </a:solidFill>
                <a:latin typeface="Roboto"/>
                <a:ea typeface="Roboto"/>
                <a:cs typeface="Roboto"/>
                <a:sym typeface="Roboto"/>
              </a:rPr>
              <a:t> Managers are evaluated on measurable quantitative and qualitative targets, linking individual performance to organizational strategy.</a:t>
            </a:r>
            <a:endParaRPr/>
          </a:p>
        </p:txBody>
      </p:sp>
      <p:sp>
        <p:nvSpPr>
          <p:cNvPr id="154" name="Google Shape;154;p17"/>
          <p:cNvSpPr txBox="1"/>
          <p:nvPr/>
        </p:nvSpPr>
        <p:spPr>
          <a:xfrm>
            <a:off x="4597449" y="3649712"/>
            <a:ext cx="3147112" cy="3143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50" b="1" i="0" u="none" strike="noStrike" cap="none">
                <a:solidFill>
                  <a:srgbClr val="CC9933"/>
                </a:solidFill>
                <a:latin typeface="Merriweather"/>
                <a:ea typeface="Merriweather"/>
                <a:cs typeface="Merriweather"/>
                <a:sym typeface="Merriweather"/>
              </a:rPr>
              <a:t>Skills Assessment</a:t>
            </a:r>
            <a:endParaRPr/>
          </a:p>
        </p:txBody>
      </p:sp>
      <p:sp>
        <p:nvSpPr>
          <p:cNvPr id="155" name="Google Shape;155;p17"/>
          <p:cNvSpPr txBox="1"/>
          <p:nvPr/>
        </p:nvSpPr>
        <p:spPr>
          <a:xfrm>
            <a:off x="4597449" y="4078337"/>
            <a:ext cx="2997249" cy="1311919"/>
          </a:xfrm>
          <a:prstGeom prst="rect">
            <a:avLst/>
          </a:prstGeom>
          <a:noFill/>
          <a:ln>
            <a:noFill/>
          </a:ln>
        </p:spPr>
        <p:txBody>
          <a:bodyPr spcFirstLastPara="1" wrap="square" lIns="0" tIns="0" rIns="0" bIns="0" anchor="t" anchorCtr="0">
            <a:spAutoFit/>
          </a:bodyPr>
          <a:lstStyle/>
          <a:p>
            <a:pPr marL="0" marR="0" lvl="0" indent="0" algn="l" rtl="0">
              <a:lnSpc>
                <a:spcPct val="144982"/>
              </a:lnSpc>
              <a:spcBef>
                <a:spcPts val="0"/>
              </a:spcBef>
              <a:spcAft>
                <a:spcPts val="0"/>
              </a:spcAft>
              <a:buNone/>
            </a:pPr>
            <a:r>
              <a:rPr lang="en-US" sz="1425" b="1" i="0" u="none" strike="noStrike" cap="none">
                <a:solidFill>
                  <a:srgbClr val="334155"/>
                </a:solidFill>
                <a:latin typeface="Roboto"/>
                <a:ea typeface="Roboto"/>
                <a:cs typeface="Roboto"/>
                <a:sym typeface="Roboto"/>
              </a:rPr>
              <a:t>40% Weighting:</a:t>
            </a:r>
            <a:r>
              <a:rPr lang="en-US" sz="1425" b="0" i="0" u="none" strike="noStrike" cap="none">
                <a:solidFill>
                  <a:srgbClr val="334155"/>
                </a:solidFill>
                <a:latin typeface="Roboto"/>
                <a:ea typeface="Roboto"/>
                <a:cs typeface="Roboto"/>
                <a:sym typeface="Roboto"/>
              </a:rPr>
              <a:t> Formally introduces a "Competency Framework" (soft skills) including adaptability, team management, and emotional intelligence.</a:t>
            </a:r>
            <a:endParaRPr/>
          </a:p>
        </p:txBody>
      </p:sp>
      <p:sp>
        <p:nvSpPr>
          <p:cNvPr id="156" name="Google Shape;156;p17"/>
          <p:cNvSpPr txBox="1"/>
          <p:nvPr/>
        </p:nvSpPr>
        <p:spPr>
          <a:xfrm>
            <a:off x="8280499" y="3649712"/>
            <a:ext cx="3147112" cy="3143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50" b="1" i="0" u="none" strike="noStrike" cap="none">
                <a:solidFill>
                  <a:srgbClr val="CC9933"/>
                </a:solidFill>
                <a:latin typeface="Merriweather"/>
                <a:ea typeface="Merriweather"/>
                <a:cs typeface="Merriweather"/>
                <a:sym typeface="Merriweather"/>
              </a:rPr>
              <a:t>Team Pulse</a:t>
            </a:r>
            <a:endParaRPr/>
          </a:p>
        </p:txBody>
      </p:sp>
      <p:sp>
        <p:nvSpPr>
          <p:cNvPr id="157" name="Google Shape;157;p17"/>
          <p:cNvSpPr txBox="1"/>
          <p:nvPr/>
        </p:nvSpPr>
        <p:spPr>
          <a:xfrm>
            <a:off x="8280499" y="4078337"/>
            <a:ext cx="2997249" cy="1049535"/>
          </a:xfrm>
          <a:prstGeom prst="rect">
            <a:avLst/>
          </a:prstGeom>
          <a:noFill/>
          <a:ln>
            <a:noFill/>
          </a:ln>
        </p:spPr>
        <p:txBody>
          <a:bodyPr spcFirstLastPara="1" wrap="square" lIns="0" tIns="0" rIns="0" bIns="0" anchor="t" anchorCtr="0">
            <a:spAutoFit/>
          </a:bodyPr>
          <a:lstStyle/>
          <a:p>
            <a:pPr marL="0" marR="0" lvl="0" indent="0" algn="l" rtl="0">
              <a:lnSpc>
                <a:spcPct val="144982"/>
              </a:lnSpc>
              <a:spcBef>
                <a:spcPts val="0"/>
              </a:spcBef>
              <a:spcAft>
                <a:spcPts val="0"/>
              </a:spcAft>
              <a:buNone/>
            </a:pPr>
            <a:r>
              <a:rPr lang="en-US" sz="1425" b="1" i="0" u="none" strike="noStrike" cap="none">
                <a:solidFill>
                  <a:srgbClr val="334155"/>
                </a:solidFill>
                <a:latin typeface="Roboto"/>
                <a:ea typeface="Roboto"/>
                <a:cs typeface="Roboto"/>
                <a:sym typeface="Roboto"/>
              </a:rPr>
              <a:t>10% Weighting:</a:t>
            </a:r>
            <a:r>
              <a:rPr lang="en-US" sz="1425" b="0" i="0" u="none" strike="noStrike" cap="none">
                <a:solidFill>
                  <a:srgbClr val="334155"/>
                </a:solidFill>
                <a:latin typeface="Roboto"/>
                <a:ea typeface="Roboto"/>
                <a:cs typeface="Roboto"/>
                <a:sym typeface="Roboto"/>
              </a:rPr>
              <a:t> 360-degree feedback where subordinates anonymously assess the leadership style and team climate.</a:t>
            </a:r>
            <a:endParaRPr/>
          </a:p>
        </p:txBody>
      </p:sp>
      <p:pic>
        <p:nvPicPr>
          <p:cNvPr id="158" name="Google Shape;158;p17" descr="image.png"/>
          <p:cNvPicPr preferRelativeResize="0"/>
          <p:nvPr/>
        </p:nvPicPr>
        <p:blipFill rotWithShape="1">
          <a:blip r:embed="rId7">
            <a:alphaModFix/>
          </a:blip>
          <a:srcRect/>
          <a:stretch/>
        </p:blipFill>
        <p:spPr>
          <a:xfrm>
            <a:off x="914400" y="3125837"/>
            <a:ext cx="342900" cy="342900"/>
          </a:xfrm>
          <a:prstGeom prst="rect">
            <a:avLst/>
          </a:prstGeom>
          <a:noFill/>
          <a:ln>
            <a:noFill/>
          </a:ln>
        </p:spPr>
      </p:pic>
      <p:pic>
        <p:nvPicPr>
          <p:cNvPr id="159" name="Google Shape;159;p17" descr="image.png"/>
          <p:cNvPicPr preferRelativeResize="0"/>
          <p:nvPr/>
        </p:nvPicPr>
        <p:blipFill rotWithShape="1">
          <a:blip r:embed="rId8">
            <a:alphaModFix/>
          </a:blip>
          <a:srcRect/>
          <a:stretch/>
        </p:blipFill>
        <p:spPr>
          <a:xfrm>
            <a:off x="4597449" y="3125837"/>
            <a:ext cx="342900" cy="342900"/>
          </a:xfrm>
          <a:prstGeom prst="rect">
            <a:avLst/>
          </a:prstGeom>
          <a:noFill/>
          <a:ln>
            <a:noFill/>
          </a:ln>
        </p:spPr>
      </p:pic>
      <p:pic>
        <p:nvPicPr>
          <p:cNvPr id="160" name="Google Shape;160;p17" descr="image.png"/>
          <p:cNvPicPr preferRelativeResize="0"/>
          <p:nvPr/>
        </p:nvPicPr>
        <p:blipFill rotWithShape="1">
          <a:blip r:embed="rId9">
            <a:alphaModFix/>
          </a:blip>
          <a:srcRect/>
          <a:stretch/>
        </p:blipFill>
        <p:spPr>
          <a:xfrm>
            <a:off x="8280499" y="3125837"/>
            <a:ext cx="428625" cy="342900"/>
          </a:xfrm>
          <a:prstGeom prst="rect">
            <a:avLst/>
          </a:prstGeom>
          <a:noFill/>
          <a:ln>
            <a:noFill/>
          </a:ln>
        </p:spPr>
      </p:pic>
      <p:sp>
        <p:nvSpPr>
          <p:cNvPr id="161" name="Google Shape;161;p17"/>
          <p:cNvSpPr txBox="1"/>
          <p:nvPr/>
        </p:nvSpPr>
        <p:spPr>
          <a:xfrm>
            <a:off x="666750" y="571500"/>
            <a:ext cx="11401425" cy="4667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003366"/>
                </a:solidFill>
                <a:latin typeface="Merriweather"/>
                <a:ea typeface="Merriweather"/>
                <a:cs typeface="Merriweather"/>
                <a:sym typeface="Merriweather"/>
              </a:rPr>
              <a:t>PUBLIC ADMIN: THE COMPETENCY SHIFT</a:t>
            </a:r>
            <a:endParaRPr/>
          </a:p>
        </p:txBody>
      </p:sp>
      <p:sp>
        <p:nvSpPr>
          <p:cNvPr id="162" name="Google Shape;162;p17"/>
          <p:cNvSpPr/>
          <p:nvPr/>
        </p:nvSpPr>
        <p:spPr>
          <a:xfrm>
            <a:off x="666750" y="1114425"/>
            <a:ext cx="10858500" cy="19050"/>
          </a:xfrm>
          <a:prstGeom prst="rect">
            <a:avLst/>
          </a:prstGeom>
          <a:solidFill>
            <a:srgbClr val="CC99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AF0"/>
        </a:solidFill>
        <a:effectLst/>
      </p:bgPr>
    </p:bg>
    <p:spTree>
      <p:nvGrpSpPr>
        <p:cNvPr id="1" name="Shape 166"/>
        <p:cNvGrpSpPr/>
        <p:nvPr/>
      </p:nvGrpSpPr>
      <p:grpSpPr>
        <a:xfrm>
          <a:off x="0" y="0"/>
          <a:ext cx="0" cy="0"/>
          <a:chOff x="0" y="0"/>
          <a:chExt cx="0" cy="0"/>
        </a:xfrm>
      </p:grpSpPr>
      <p:pic>
        <p:nvPicPr>
          <p:cNvPr id="167" name="Google Shape;167;p18"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68" name="Google Shape;168;p18" descr="image.png"/>
          <p:cNvPicPr preferRelativeResize="0"/>
          <p:nvPr/>
        </p:nvPicPr>
        <p:blipFill rotWithShape="1">
          <a:blip r:embed="rId4">
            <a:alphaModFix/>
          </a:blip>
          <a:srcRect/>
          <a:stretch/>
        </p:blipFill>
        <p:spPr>
          <a:xfrm>
            <a:off x="666750" y="1781175"/>
            <a:ext cx="4286250" cy="4286250"/>
          </a:xfrm>
          <a:prstGeom prst="rect">
            <a:avLst/>
          </a:prstGeom>
          <a:noFill/>
          <a:ln>
            <a:noFill/>
          </a:ln>
        </p:spPr>
      </p:pic>
      <p:sp>
        <p:nvSpPr>
          <p:cNvPr id="169" name="Google Shape;169;p18"/>
          <p:cNvSpPr/>
          <p:nvPr/>
        </p:nvSpPr>
        <p:spPr>
          <a:xfrm>
            <a:off x="0" y="0"/>
            <a:ext cx="12192000" cy="95250"/>
          </a:xfrm>
          <a:prstGeom prst="rect">
            <a:avLst/>
          </a:prstGeom>
          <a:solidFill>
            <a:srgbClr val="0033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70" name="Google Shape;170;p18" descr="image.png"/>
          <p:cNvPicPr preferRelativeResize="0"/>
          <p:nvPr/>
        </p:nvPicPr>
        <p:blipFill rotWithShape="1">
          <a:blip r:embed="rId5">
            <a:alphaModFix/>
          </a:blip>
          <a:srcRect/>
          <a:stretch/>
        </p:blipFill>
        <p:spPr>
          <a:xfrm>
            <a:off x="742950" y="1857375"/>
            <a:ext cx="4133850" cy="4133850"/>
          </a:xfrm>
          <a:prstGeom prst="rect">
            <a:avLst/>
          </a:prstGeom>
          <a:noFill/>
          <a:ln>
            <a:noFill/>
          </a:ln>
        </p:spPr>
      </p:pic>
      <p:sp>
        <p:nvSpPr>
          <p:cNvPr id="171" name="Google Shape;171;p18"/>
          <p:cNvSpPr txBox="1"/>
          <p:nvPr/>
        </p:nvSpPr>
        <p:spPr>
          <a:xfrm>
            <a:off x="6286500" y="1971526"/>
            <a:ext cx="5500687" cy="3143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50" b="1" i="0" u="none" strike="noStrike" cap="none">
                <a:solidFill>
                  <a:srgbClr val="CC9933"/>
                </a:solidFill>
                <a:latin typeface="Merriweather"/>
                <a:ea typeface="Merriweather"/>
                <a:cs typeface="Merriweather"/>
                <a:sym typeface="Merriweather"/>
              </a:rPr>
              <a:t>Primus Inter Pares Model</a:t>
            </a:r>
            <a:endParaRPr/>
          </a:p>
        </p:txBody>
      </p:sp>
      <p:sp>
        <p:nvSpPr>
          <p:cNvPr id="172" name="Google Shape;172;p18"/>
          <p:cNvSpPr txBox="1"/>
          <p:nvPr/>
        </p:nvSpPr>
        <p:spPr>
          <a:xfrm>
            <a:off x="6286500" y="2400151"/>
            <a:ext cx="5238750" cy="787151"/>
          </a:xfrm>
          <a:prstGeom prst="rect">
            <a:avLst/>
          </a:prstGeom>
          <a:noFill/>
          <a:ln>
            <a:noFill/>
          </a:ln>
        </p:spPr>
        <p:txBody>
          <a:bodyPr spcFirstLastPara="1" wrap="square" lIns="0" tIns="0" rIns="0" bIns="0" anchor="t" anchorCtr="0">
            <a:spAutoFit/>
          </a:bodyPr>
          <a:lstStyle/>
          <a:p>
            <a:pPr marL="0" marR="0" lvl="0" indent="0" algn="l" rtl="0">
              <a:lnSpc>
                <a:spcPct val="144982"/>
              </a:lnSpc>
              <a:spcBef>
                <a:spcPts val="0"/>
              </a:spcBef>
              <a:spcAft>
                <a:spcPts val="0"/>
              </a:spcAft>
              <a:buNone/>
            </a:pPr>
            <a:r>
              <a:rPr lang="en-US" sz="1425" b="0" i="0" u="none" strike="noStrike" cap="none">
                <a:solidFill>
                  <a:srgbClr val="334155"/>
                </a:solidFill>
                <a:latin typeface="Roboto"/>
                <a:ea typeface="Roboto"/>
                <a:cs typeface="Roboto"/>
                <a:sym typeface="Roboto"/>
              </a:rPr>
              <a:t>Leadership in Education is constructed as a derivative of teaching experience and academic accumulation rather than specific managerial training.</a:t>
            </a:r>
            <a:endParaRPr/>
          </a:p>
        </p:txBody>
      </p:sp>
      <p:sp>
        <p:nvSpPr>
          <p:cNvPr id="173" name="Google Shape;173;p18"/>
          <p:cNvSpPr txBox="1"/>
          <p:nvPr/>
        </p:nvSpPr>
        <p:spPr>
          <a:xfrm>
            <a:off x="6667500" y="3339703"/>
            <a:ext cx="4857750" cy="787151"/>
          </a:xfrm>
          <a:prstGeom prst="rect">
            <a:avLst/>
          </a:prstGeom>
          <a:noFill/>
          <a:ln>
            <a:noFill/>
          </a:ln>
        </p:spPr>
        <p:txBody>
          <a:bodyPr spcFirstLastPara="1" wrap="square" lIns="0" tIns="0" rIns="0" bIns="0" anchor="t" anchorCtr="0">
            <a:spAutoFit/>
          </a:bodyPr>
          <a:lstStyle/>
          <a:p>
            <a:pPr marL="0" marR="0" lvl="0" indent="0" algn="l" rtl="0">
              <a:lnSpc>
                <a:spcPct val="144982"/>
              </a:lnSpc>
              <a:spcBef>
                <a:spcPts val="0"/>
              </a:spcBef>
              <a:spcAft>
                <a:spcPts val="0"/>
              </a:spcAft>
              <a:buNone/>
            </a:pPr>
            <a:r>
              <a:rPr lang="en-US" sz="1425" b="1" i="0" u="none" strike="noStrike" cap="none">
                <a:solidFill>
                  <a:srgbClr val="334155"/>
                </a:solidFill>
                <a:latin typeface="Roboto"/>
                <a:ea typeface="Roboto"/>
                <a:cs typeface="Roboto"/>
                <a:sym typeface="Roboto"/>
              </a:rPr>
              <a:t>Scientific Training:</a:t>
            </a:r>
            <a:r>
              <a:rPr lang="en-US" sz="1425" b="0" i="0" u="none" strike="noStrike" cap="none">
                <a:solidFill>
                  <a:srgbClr val="334155"/>
                </a:solidFill>
                <a:latin typeface="Roboto"/>
                <a:ea typeface="Roboto"/>
                <a:cs typeface="Roboto"/>
                <a:sym typeface="Roboto"/>
              </a:rPr>
              <a:t> High weighting for PhDs and Masters, leading to "credential inflation" without necessarily increasing management skills.</a:t>
            </a:r>
            <a:endParaRPr/>
          </a:p>
        </p:txBody>
      </p:sp>
      <p:sp>
        <p:nvSpPr>
          <p:cNvPr id="174" name="Google Shape;174;p18"/>
          <p:cNvSpPr txBox="1"/>
          <p:nvPr/>
        </p:nvSpPr>
        <p:spPr>
          <a:xfrm>
            <a:off x="6667500" y="4269730"/>
            <a:ext cx="4857750" cy="524767"/>
          </a:xfrm>
          <a:prstGeom prst="rect">
            <a:avLst/>
          </a:prstGeom>
          <a:noFill/>
          <a:ln>
            <a:noFill/>
          </a:ln>
        </p:spPr>
        <p:txBody>
          <a:bodyPr spcFirstLastPara="1" wrap="square" lIns="0" tIns="0" rIns="0" bIns="0" anchor="t" anchorCtr="0">
            <a:spAutoFit/>
          </a:bodyPr>
          <a:lstStyle/>
          <a:p>
            <a:pPr marL="0" marR="0" lvl="0" indent="0" algn="l" rtl="0">
              <a:lnSpc>
                <a:spcPct val="144982"/>
              </a:lnSpc>
              <a:spcBef>
                <a:spcPts val="0"/>
              </a:spcBef>
              <a:spcAft>
                <a:spcPts val="0"/>
              </a:spcAft>
              <a:buNone/>
            </a:pPr>
            <a:r>
              <a:rPr lang="en-US" sz="1425" b="1" i="0" u="none" strike="noStrike" cap="none">
                <a:solidFill>
                  <a:srgbClr val="334155"/>
                </a:solidFill>
                <a:latin typeface="Roboto"/>
                <a:ea typeface="Roboto"/>
                <a:cs typeface="Roboto"/>
                <a:sym typeface="Roboto"/>
              </a:rPr>
              <a:t>Service Tenure:</a:t>
            </a:r>
            <a:r>
              <a:rPr lang="en-US" sz="1425" b="0" i="0" u="none" strike="noStrike" cap="none">
                <a:solidFill>
                  <a:srgbClr val="334155"/>
                </a:solidFill>
                <a:latin typeface="Roboto"/>
                <a:ea typeface="Roboto"/>
                <a:cs typeface="Roboto"/>
                <a:sym typeface="Roboto"/>
              </a:rPr>
              <a:t> Minimum 8 years required, but seniority is often the decisive factor in practice.</a:t>
            </a:r>
            <a:endParaRPr/>
          </a:p>
        </p:txBody>
      </p:sp>
      <p:sp>
        <p:nvSpPr>
          <p:cNvPr id="175" name="Google Shape;175;p18"/>
          <p:cNvSpPr txBox="1"/>
          <p:nvPr/>
        </p:nvSpPr>
        <p:spPr>
          <a:xfrm>
            <a:off x="6667500" y="4937373"/>
            <a:ext cx="4857750" cy="787151"/>
          </a:xfrm>
          <a:prstGeom prst="rect">
            <a:avLst/>
          </a:prstGeom>
          <a:noFill/>
          <a:ln>
            <a:noFill/>
          </a:ln>
        </p:spPr>
        <p:txBody>
          <a:bodyPr spcFirstLastPara="1" wrap="square" lIns="0" tIns="0" rIns="0" bIns="0" anchor="t" anchorCtr="0">
            <a:spAutoFit/>
          </a:bodyPr>
          <a:lstStyle/>
          <a:p>
            <a:pPr marL="0" marR="0" lvl="0" indent="0" algn="l" rtl="0">
              <a:lnSpc>
                <a:spcPct val="144982"/>
              </a:lnSpc>
              <a:spcBef>
                <a:spcPts val="0"/>
              </a:spcBef>
              <a:spcAft>
                <a:spcPts val="0"/>
              </a:spcAft>
              <a:buNone/>
            </a:pPr>
            <a:r>
              <a:rPr lang="en-US" sz="1425" b="1" i="0" u="none" strike="noStrike" cap="none">
                <a:solidFill>
                  <a:srgbClr val="334155"/>
                </a:solidFill>
                <a:latin typeface="Roboto"/>
                <a:ea typeface="Roboto"/>
                <a:cs typeface="Roboto"/>
                <a:sym typeface="Roboto"/>
              </a:rPr>
              <a:t>Pedagogical Bias:</a:t>
            </a:r>
            <a:r>
              <a:rPr lang="en-US" sz="1425" b="0" i="0" u="none" strike="noStrike" cap="none">
                <a:solidFill>
                  <a:srgbClr val="334155"/>
                </a:solidFill>
                <a:latin typeface="Roboto"/>
                <a:ea typeface="Roboto"/>
                <a:cs typeface="Roboto"/>
                <a:sym typeface="Roboto"/>
              </a:rPr>
              <a:t> The selection process focuses heavily on pedagogical scenarios rather than crisis or resource management.</a:t>
            </a:r>
            <a:endParaRPr/>
          </a:p>
        </p:txBody>
      </p:sp>
      <p:pic>
        <p:nvPicPr>
          <p:cNvPr id="176" name="Google Shape;176;p18" descr="image.png"/>
          <p:cNvPicPr preferRelativeResize="0"/>
          <p:nvPr/>
        </p:nvPicPr>
        <p:blipFill rotWithShape="1">
          <a:blip r:embed="rId6">
            <a:alphaModFix/>
          </a:blip>
          <a:srcRect/>
          <a:stretch/>
        </p:blipFill>
        <p:spPr>
          <a:xfrm>
            <a:off x="6286500" y="3373040"/>
            <a:ext cx="238125" cy="200025"/>
          </a:xfrm>
          <a:prstGeom prst="rect">
            <a:avLst/>
          </a:prstGeom>
          <a:noFill/>
          <a:ln>
            <a:noFill/>
          </a:ln>
        </p:spPr>
      </p:pic>
      <p:pic>
        <p:nvPicPr>
          <p:cNvPr id="177" name="Google Shape;177;p18" descr="image.png"/>
          <p:cNvPicPr preferRelativeResize="0"/>
          <p:nvPr/>
        </p:nvPicPr>
        <p:blipFill rotWithShape="1">
          <a:blip r:embed="rId7">
            <a:alphaModFix/>
          </a:blip>
          <a:srcRect/>
          <a:stretch/>
        </p:blipFill>
        <p:spPr>
          <a:xfrm>
            <a:off x="6286500" y="4303067"/>
            <a:ext cx="171450" cy="200025"/>
          </a:xfrm>
          <a:prstGeom prst="rect">
            <a:avLst/>
          </a:prstGeom>
          <a:noFill/>
          <a:ln>
            <a:noFill/>
          </a:ln>
        </p:spPr>
      </p:pic>
      <p:pic>
        <p:nvPicPr>
          <p:cNvPr id="178" name="Google Shape;178;p18" descr="image.png"/>
          <p:cNvPicPr preferRelativeResize="0"/>
          <p:nvPr/>
        </p:nvPicPr>
        <p:blipFill rotWithShape="1">
          <a:blip r:embed="rId8">
            <a:alphaModFix/>
          </a:blip>
          <a:srcRect/>
          <a:stretch/>
        </p:blipFill>
        <p:spPr>
          <a:xfrm>
            <a:off x="6286500" y="4970710"/>
            <a:ext cx="219075" cy="200025"/>
          </a:xfrm>
          <a:prstGeom prst="rect">
            <a:avLst/>
          </a:prstGeom>
          <a:noFill/>
          <a:ln>
            <a:noFill/>
          </a:ln>
        </p:spPr>
      </p:pic>
      <p:sp>
        <p:nvSpPr>
          <p:cNvPr id="179" name="Google Shape;179;p18"/>
          <p:cNvSpPr txBox="1"/>
          <p:nvPr/>
        </p:nvSpPr>
        <p:spPr>
          <a:xfrm>
            <a:off x="666750" y="571500"/>
            <a:ext cx="11401425" cy="4667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003366"/>
                </a:solidFill>
                <a:latin typeface="Merriweather"/>
                <a:ea typeface="Merriweather"/>
                <a:cs typeface="Merriweather"/>
                <a:sym typeface="Merriweather"/>
              </a:rPr>
              <a:t>EDUCATION: CREDENTIALIST HIERARCHY</a:t>
            </a:r>
            <a:endParaRPr/>
          </a:p>
        </p:txBody>
      </p:sp>
      <p:sp>
        <p:nvSpPr>
          <p:cNvPr id="180" name="Google Shape;180;p18"/>
          <p:cNvSpPr/>
          <p:nvPr/>
        </p:nvSpPr>
        <p:spPr>
          <a:xfrm>
            <a:off x="666750" y="1114425"/>
            <a:ext cx="10858500" cy="19050"/>
          </a:xfrm>
          <a:prstGeom prst="rect">
            <a:avLst/>
          </a:prstGeom>
          <a:solidFill>
            <a:srgbClr val="CC99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AF0"/>
        </a:solidFill>
        <a:effectLst/>
      </p:bgPr>
    </p:bg>
    <p:spTree>
      <p:nvGrpSpPr>
        <p:cNvPr id="1" name="Shape 184"/>
        <p:cNvGrpSpPr/>
        <p:nvPr/>
      </p:nvGrpSpPr>
      <p:grpSpPr>
        <a:xfrm>
          <a:off x="0" y="0"/>
          <a:ext cx="0" cy="0"/>
          <a:chOff x="0" y="0"/>
          <a:chExt cx="0" cy="0"/>
        </a:xfrm>
      </p:grpSpPr>
      <p:pic>
        <p:nvPicPr>
          <p:cNvPr id="185" name="Google Shape;185;p19"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86" name="Google Shape;186;p19" descr="image.png"/>
          <p:cNvPicPr preferRelativeResize="0"/>
          <p:nvPr/>
        </p:nvPicPr>
        <p:blipFill rotWithShape="1">
          <a:blip r:embed="rId4">
            <a:alphaModFix/>
          </a:blip>
          <a:srcRect/>
          <a:stretch/>
        </p:blipFill>
        <p:spPr>
          <a:xfrm>
            <a:off x="6286500" y="2429619"/>
            <a:ext cx="5238750" cy="2989212"/>
          </a:xfrm>
          <a:prstGeom prst="rect">
            <a:avLst/>
          </a:prstGeom>
          <a:noFill/>
          <a:ln>
            <a:noFill/>
          </a:ln>
        </p:spPr>
      </p:pic>
      <p:sp>
        <p:nvSpPr>
          <p:cNvPr id="187" name="Google Shape;187;p19"/>
          <p:cNvSpPr/>
          <p:nvPr/>
        </p:nvSpPr>
        <p:spPr>
          <a:xfrm>
            <a:off x="0" y="0"/>
            <a:ext cx="12192000" cy="95250"/>
          </a:xfrm>
          <a:prstGeom prst="rect">
            <a:avLst/>
          </a:prstGeom>
          <a:solidFill>
            <a:srgbClr val="0033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88" name="Google Shape;188;p19"/>
          <p:cNvSpPr txBox="1"/>
          <p:nvPr/>
        </p:nvSpPr>
        <p:spPr>
          <a:xfrm>
            <a:off x="666750" y="2429619"/>
            <a:ext cx="5238750" cy="11430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9000" b="1" i="0" u="none" strike="noStrike" cap="none">
                <a:solidFill>
                  <a:srgbClr val="003366"/>
                </a:solidFill>
                <a:latin typeface="Merriweather"/>
                <a:ea typeface="Merriweather"/>
                <a:cs typeface="Merriweather"/>
                <a:sym typeface="Merriweather"/>
              </a:rPr>
              <a:t>0%</a:t>
            </a:r>
            <a:endParaRPr/>
          </a:p>
        </p:txBody>
      </p:sp>
      <p:sp>
        <p:nvSpPr>
          <p:cNvPr id="189" name="Google Shape;189;p19"/>
          <p:cNvSpPr txBox="1"/>
          <p:nvPr/>
        </p:nvSpPr>
        <p:spPr>
          <a:xfrm>
            <a:off x="666750" y="3572619"/>
            <a:ext cx="5238750" cy="331440"/>
          </a:xfrm>
          <a:prstGeom prst="rect">
            <a:avLst/>
          </a:prstGeom>
          <a:noFill/>
          <a:ln>
            <a:noFill/>
          </a:ln>
        </p:spPr>
        <p:txBody>
          <a:bodyPr spcFirstLastPara="1" wrap="square" lIns="0" tIns="0" rIns="0" bIns="0" anchor="t" anchorCtr="0">
            <a:spAutoFit/>
          </a:bodyPr>
          <a:lstStyle/>
          <a:p>
            <a:pPr marL="0" marR="0" lvl="0" indent="0" algn="ctr" rtl="0">
              <a:lnSpc>
                <a:spcPct val="145000"/>
              </a:lnSpc>
              <a:spcBef>
                <a:spcPts val="0"/>
              </a:spcBef>
              <a:spcAft>
                <a:spcPts val="0"/>
              </a:spcAft>
              <a:buNone/>
            </a:pPr>
            <a:r>
              <a:rPr lang="en-US" sz="1800" b="1" i="0" u="none" strike="noStrike" cap="none">
                <a:solidFill>
                  <a:srgbClr val="334155"/>
                </a:solidFill>
                <a:latin typeface="Roboto"/>
                <a:ea typeface="Roboto"/>
                <a:cs typeface="Roboto"/>
                <a:sym typeface="Roboto"/>
              </a:rPr>
              <a:t>Hiring Autonomy for Principals</a:t>
            </a:r>
            <a:endParaRPr/>
          </a:p>
        </p:txBody>
      </p:sp>
      <p:sp>
        <p:nvSpPr>
          <p:cNvPr id="190" name="Google Shape;190;p19"/>
          <p:cNvSpPr txBox="1"/>
          <p:nvPr/>
        </p:nvSpPr>
        <p:spPr>
          <a:xfrm>
            <a:off x="666750" y="4018359"/>
            <a:ext cx="5238750" cy="787151"/>
          </a:xfrm>
          <a:prstGeom prst="rect">
            <a:avLst/>
          </a:prstGeom>
          <a:noFill/>
          <a:ln>
            <a:noFill/>
          </a:ln>
        </p:spPr>
        <p:txBody>
          <a:bodyPr spcFirstLastPara="1" wrap="square" lIns="0" tIns="0" rIns="0" bIns="0" anchor="t" anchorCtr="0">
            <a:spAutoFit/>
          </a:bodyPr>
          <a:lstStyle/>
          <a:p>
            <a:pPr marL="0" marR="0" lvl="0" indent="0" algn="ctr" rtl="0">
              <a:lnSpc>
                <a:spcPct val="144982"/>
              </a:lnSpc>
              <a:spcBef>
                <a:spcPts val="0"/>
              </a:spcBef>
              <a:spcAft>
                <a:spcPts val="0"/>
              </a:spcAft>
              <a:buNone/>
            </a:pPr>
            <a:r>
              <a:rPr lang="en-US" sz="1425" b="0" i="0" u="none" strike="noStrike" cap="none">
                <a:solidFill>
                  <a:srgbClr val="334155"/>
                </a:solidFill>
                <a:latin typeface="Roboto"/>
                <a:ea typeface="Roboto"/>
                <a:cs typeface="Roboto"/>
                <a:sym typeface="Roboto"/>
              </a:rPr>
              <a:t>Greek schools are among the least autonomous in the OECD. Principals have no authority to hire/fire staff or significantly control budgets.</a:t>
            </a:r>
            <a:endParaRPr/>
          </a:p>
        </p:txBody>
      </p:sp>
      <p:sp>
        <p:nvSpPr>
          <p:cNvPr id="191" name="Google Shape;191;p19"/>
          <p:cNvSpPr txBox="1"/>
          <p:nvPr/>
        </p:nvSpPr>
        <p:spPr>
          <a:xfrm>
            <a:off x="6534150" y="2677269"/>
            <a:ext cx="4980622" cy="3143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50" b="1" i="0" u="none" strike="noStrike" cap="none">
                <a:solidFill>
                  <a:srgbClr val="CC9933"/>
                </a:solidFill>
                <a:latin typeface="Merriweather"/>
                <a:ea typeface="Merriweather"/>
                <a:cs typeface="Merriweather"/>
                <a:sym typeface="Merriweather"/>
              </a:rPr>
              <a:t>Administrative Burden</a:t>
            </a:r>
            <a:endParaRPr/>
          </a:p>
        </p:txBody>
      </p:sp>
      <p:sp>
        <p:nvSpPr>
          <p:cNvPr id="192" name="Google Shape;192;p19"/>
          <p:cNvSpPr txBox="1"/>
          <p:nvPr/>
        </p:nvSpPr>
        <p:spPr>
          <a:xfrm>
            <a:off x="6534150" y="3105894"/>
            <a:ext cx="4743450" cy="1049535"/>
          </a:xfrm>
          <a:prstGeom prst="rect">
            <a:avLst/>
          </a:prstGeom>
          <a:noFill/>
          <a:ln>
            <a:noFill/>
          </a:ln>
        </p:spPr>
        <p:txBody>
          <a:bodyPr spcFirstLastPara="1" wrap="square" lIns="0" tIns="0" rIns="0" bIns="0" anchor="t" anchorCtr="0">
            <a:spAutoFit/>
          </a:bodyPr>
          <a:lstStyle/>
          <a:p>
            <a:pPr marL="0" marR="0" lvl="0" indent="0" algn="l" rtl="0">
              <a:lnSpc>
                <a:spcPct val="144982"/>
              </a:lnSpc>
              <a:spcBef>
                <a:spcPts val="0"/>
              </a:spcBef>
              <a:spcAft>
                <a:spcPts val="0"/>
              </a:spcAft>
              <a:buNone/>
            </a:pPr>
            <a:r>
              <a:rPr lang="en-US" sz="1425" b="0" i="0" u="none" strike="noStrike" cap="none">
                <a:solidFill>
                  <a:srgbClr val="334155"/>
                </a:solidFill>
                <a:latin typeface="Roboto"/>
                <a:ea typeface="Roboto"/>
                <a:cs typeface="Roboto"/>
                <a:sym typeface="Roboto"/>
              </a:rPr>
              <a:t>While a Director in a Ministry (PAE) has authority over unit goals and resource allocation, a School Principal (EE) functions largely as an intermediary for central directives from the Ministry and IEP.</a:t>
            </a:r>
            <a:endParaRPr/>
          </a:p>
        </p:txBody>
      </p:sp>
      <p:sp>
        <p:nvSpPr>
          <p:cNvPr id="193" name="Google Shape;193;p19"/>
          <p:cNvSpPr txBox="1"/>
          <p:nvPr/>
        </p:nvSpPr>
        <p:spPr>
          <a:xfrm>
            <a:off x="6534150" y="4269730"/>
            <a:ext cx="4743450" cy="787151"/>
          </a:xfrm>
          <a:prstGeom prst="rect">
            <a:avLst/>
          </a:prstGeom>
          <a:noFill/>
          <a:ln>
            <a:noFill/>
          </a:ln>
        </p:spPr>
        <p:txBody>
          <a:bodyPr spcFirstLastPara="1" wrap="square" lIns="0" tIns="0" rIns="0" bIns="0" anchor="t" anchorCtr="0">
            <a:spAutoFit/>
          </a:bodyPr>
          <a:lstStyle/>
          <a:p>
            <a:pPr marL="0" marR="0" lvl="0" indent="0" algn="l" rtl="0">
              <a:lnSpc>
                <a:spcPct val="144982"/>
              </a:lnSpc>
              <a:spcBef>
                <a:spcPts val="0"/>
              </a:spcBef>
              <a:spcAft>
                <a:spcPts val="0"/>
              </a:spcAft>
              <a:buNone/>
            </a:pPr>
            <a:r>
              <a:rPr lang="en-US" sz="1425" b="0" i="0" u="none" strike="noStrike" cap="none">
                <a:solidFill>
                  <a:srgbClr val="334155"/>
                </a:solidFill>
                <a:latin typeface="Roboto"/>
                <a:ea typeface="Roboto"/>
                <a:cs typeface="Roboto"/>
                <a:sym typeface="Roboto"/>
              </a:rPr>
              <a:t>Principals spend a disproportionate amount of time on clerical tasks due to lack of secretarial support, hindering </a:t>
            </a:r>
            <a:r>
              <a:rPr lang="en-US" sz="1425" b="1" i="0" u="none" strike="noStrike" cap="none">
                <a:solidFill>
                  <a:srgbClr val="334155"/>
                </a:solidFill>
                <a:latin typeface="Roboto"/>
                <a:ea typeface="Roboto"/>
                <a:cs typeface="Roboto"/>
                <a:sym typeface="Roboto"/>
              </a:rPr>
              <a:t>transformational leadership</a:t>
            </a:r>
            <a:r>
              <a:rPr lang="en-US" sz="1425" b="0" i="0" u="none" strike="noStrike" cap="none">
                <a:solidFill>
                  <a:srgbClr val="334155"/>
                </a:solidFill>
                <a:latin typeface="Roboto"/>
                <a:ea typeface="Roboto"/>
                <a:cs typeface="Roboto"/>
                <a:sym typeface="Roboto"/>
              </a:rPr>
              <a:t>.</a:t>
            </a:r>
            <a:endParaRPr/>
          </a:p>
        </p:txBody>
      </p:sp>
      <p:sp>
        <p:nvSpPr>
          <p:cNvPr id="194" name="Google Shape;194;p19"/>
          <p:cNvSpPr txBox="1"/>
          <p:nvPr/>
        </p:nvSpPr>
        <p:spPr>
          <a:xfrm>
            <a:off x="666750" y="571500"/>
            <a:ext cx="11401425" cy="4667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003366"/>
                </a:solidFill>
                <a:latin typeface="Merriweather"/>
                <a:ea typeface="Merriweather"/>
                <a:cs typeface="Merriweather"/>
                <a:sym typeface="Merriweather"/>
              </a:rPr>
              <a:t>THE AUTONOMY PARADOX</a:t>
            </a:r>
            <a:endParaRPr/>
          </a:p>
        </p:txBody>
      </p:sp>
      <p:sp>
        <p:nvSpPr>
          <p:cNvPr id="195" name="Google Shape;195;p19"/>
          <p:cNvSpPr/>
          <p:nvPr/>
        </p:nvSpPr>
        <p:spPr>
          <a:xfrm>
            <a:off x="666750" y="1114425"/>
            <a:ext cx="10858500" cy="19050"/>
          </a:xfrm>
          <a:prstGeom prst="rect">
            <a:avLst/>
          </a:prstGeom>
          <a:solidFill>
            <a:srgbClr val="CC99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AF0"/>
        </a:solidFill>
        <a:effectLst/>
      </p:bgPr>
    </p:bg>
    <p:spTree>
      <p:nvGrpSpPr>
        <p:cNvPr id="1" name="Shape 199"/>
        <p:cNvGrpSpPr/>
        <p:nvPr/>
      </p:nvGrpSpPr>
      <p:grpSpPr>
        <a:xfrm>
          <a:off x="0" y="0"/>
          <a:ext cx="0" cy="0"/>
          <a:chOff x="0" y="0"/>
          <a:chExt cx="0" cy="0"/>
        </a:xfrm>
      </p:grpSpPr>
      <p:pic>
        <p:nvPicPr>
          <p:cNvPr id="200" name="Google Shape;200;p20" descr="image.p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01" name="Google Shape;201;p20"/>
          <p:cNvSpPr/>
          <p:nvPr/>
        </p:nvSpPr>
        <p:spPr>
          <a:xfrm>
            <a:off x="0" y="0"/>
            <a:ext cx="12192000" cy="95250"/>
          </a:xfrm>
          <a:prstGeom prst="rect">
            <a:avLst/>
          </a:prstGeom>
          <a:solidFill>
            <a:srgbClr val="0033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02" name="Google Shape;202;p20"/>
          <p:cNvSpPr txBox="1"/>
          <p:nvPr/>
        </p:nvSpPr>
        <p:spPr>
          <a:xfrm>
            <a:off x="6286500" y="2710606"/>
            <a:ext cx="5238750" cy="1049535"/>
          </a:xfrm>
          <a:prstGeom prst="rect">
            <a:avLst/>
          </a:prstGeom>
          <a:noFill/>
          <a:ln>
            <a:noFill/>
          </a:ln>
        </p:spPr>
        <p:txBody>
          <a:bodyPr spcFirstLastPara="1" wrap="square" lIns="0" tIns="0" rIns="0" bIns="0" anchor="t" anchorCtr="0">
            <a:spAutoFit/>
          </a:bodyPr>
          <a:lstStyle/>
          <a:p>
            <a:pPr marL="0" marR="0" lvl="0" indent="0" algn="l" rtl="0">
              <a:lnSpc>
                <a:spcPct val="144982"/>
              </a:lnSpc>
              <a:spcBef>
                <a:spcPts val="0"/>
              </a:spcBef>
              <a:spcAft>
                <a:spcPts val="0"/>
              </a:spcAft>
              <a:buNone/>
            </a:pPr>
            <a:r>
              <a:rPr lang="en-US" sz="1425" b="0" i="0" u="none" strike="noStrike" cap="none">
                <a:solidFill>
                  <a:srgbClr val="334155"/>
                </a:solidFill>
                <a:latin typeface="Roboto"/>
                <a:ea typeface="Roboto"/>
                <a:cs typeface="Roboto"/>
                <a:sym typeface="Roboto"/>
              </a:rPr>
              <a:t>The weighting of formal qualifications is balanced by the </a:t>
            </a:r>
            <a:r>
              <a:rPr lang="en-US" sz="1425" b="1" i="0" u="none" strike="noStrike" cap="none">
                <a:solidFill>
                  <a:srgbClr val="334155"/>
                </a:solidFill>
                <a:latin typeface="Roboto"/>
                <a:ea typeface="Roboto"/>
                <a:cs typeface="Roboto"/>
                <a:sym typeface="Roboto"/>
              </a:rPr>
              <a:t>Structured Interview</a:t>
            </a:r>
            <a:r>
              <a:rPr lang="en-US" sz="1425" b="0" i="0" u="none" strike="noStrike" cap="none">
                <a:solidFill>
                  <a:srgbClr val="334155"/>
                </a:solidFill>
                <a:latin typeface="Roboto"/>
                <a:ea typeface="Roboto"/>
                <a:cs typeface="Roboto"/>
                <a:sym typeface="Roboto"/>
              </a:rPr>
              <a:t>, allowing younger, highly skilled professionals to advance if they demonstrate superior competency fit.</a:t>
            </a:r>
            <a:endParaRPr/>
          </a:p>
        </p:txBody>
      </p:sp>
      <p:sp>
        <p:nvSpPr>
          <p:cNvPr id="203" name="Google Shape;203;p20"/>
          <p:cNvSpPr txBox="1"/>
          <p:nvPr/>
        </p:nvSpPr>
        <p:spPr>
          <a:xfrm>
            <a:off x="6286500" y="3874442"/>
            <a:ext cx="5238750" cy="787151"/>
          </a:xfrm>
          <a:prstGeom prst="rect">
            <a:avLst/>
          </a:prstGeom>
          <a:noFill/>
          <a:ln>
            <a:noFill/>
          </a:ln>
        </p:spPr>
        <p:txBody>
          <a:bodyPr spcFirstLastPara="1" wrap="square" lIns="0" tIns="0" rIns="0" bIns="0" anchor="t" anchorCtr="0">
            <a:spAutoFit/>
          </a:bodyPr>
          <a:lstStyle/>
          <a:p>
            <a:pPr marL="0" marR="0" lvl="0" indent="0" algn="l" rtl="0">
              <a:lnSpc>
                <a:spcPct val="144982"/>
              </a:lnSpc>
              <a:spcBef>
                <a:spcPts val="0"/>
              </a:spcBef>
              <a:spcAft>
                <a:spcPts val="0"/>
              </a:spcAft>
              <a:buNone/>
            </a:pPr>
            <a:r>
              <a:rPr lang="en-US" sz="1425" b="0" i="0" u="none" strike="noStrike" cap="none">
                <a:solidFill>
                  <a:srgbClr val="334155"/>
                </a:solidFill>
                <a:latin typeface="Roboto"/>
                <a:ea typeface="Roboto"/>
                <a:cs typeface="Roboto"/>
                <a:sym typeface="Roboto"/>
              </a:rPr>
              <a:t>This creates a technocratic elite selected for specific competencies (e.g., law drafting, data analysis) rather than general tenure.</a:t>
            </a:r>
            <a:endParaRPr/>
          </a:p>
        </p:txBody>
      </p:sp>
      <p:sp>
        <p:nvSpPr>
          <p:cNvPr id="204" name="Google Shape;204;p20"/>
          <p:cNvSpPr txBox="1"/>
          <p:nvPr/>
        </p:nvSpPr>
        <p:spPr>
          <a:xfrm>
            <a:off x="1047750" y="2863006"/>
            <a:ext cx="4857750" cy="524767"/>
          </a:xfrm>
          <a:prstGeom prst="rect">
            <a:avLst/>
          </a:prstGeom>
          <a:noFill/>
          <a:ln>
            <a:noFill/>
          </a:ln>
        </p:spPr>
        <p:txBody>
          <a:bodyPr spcFirstLastPara="1" wrap="square" lIns="0" tIns="0" rIns="0" bIns="0" anchor="t" anchorCtr="0">
            <a:spAutoFit/>
          </a:bodyPr>
          <a:lstStyle/>
          <a:p>
            <a:pPr marL="0" marR="0" lvl="0" indent="0" algn="l" rtl="0">
              <a:lnSpc>
                <a:spcPct val="144982"/>
              </a:lnSpc>
              <a:spcBef>
                <a:spcPts val="0"/>
              </a:spcBef>
              <a:spcAft>
                <a:spcPts val="0"/>
              </a:spcAft>
              <a:buNone/>
            </a:pPr>
            <a:r>
              <a:rPr lang="en-US" sz="1425" b="1" i="0" u="none" strike="noStrike" cap="none">
                <a:solidFill>
                  <a:srgbClr val="334155"/>
                </a:solidFill>
                <a:latin typeface="Roboto"/>
                <a:ea typeface="Roboto"/>
                <a:cs typeface="Roboto"/>
                <a:sym typeface="Roboto"/>
              </a:rPr>
              <a:t>ASEP Oversight:</a:t>
            </a:r>
            <a:r>
              <a:rPr lang="en-US" sz="1425" b="0" i="0" u="none" strike="noStrike" cap="none">
                <a:solidFill>
                  <a:srgbClr val="334155"/>
                </a:solidFill>
                <a:latin typeface="Roboto"/>
                <a:ea typeface="Roboto"/>
                <a:cs typeface="Roboto"/>
                <a:sym typeface="Roboto"/>
              </a:rPr>
              <a:t> Selection is strictly supervised by the Supreme Council, ensuring transparency and objectivity.</a:t>
            </a:r>
            <a:endParaRPr/>
          </a:p>
        </p:txBody>
      </p:sp>
      <p:sp>
        <p:nvSpPr>
          <p:cNvPr id="205" name="Google Shape;205;p20"/>
          <p:cNvSpPr txBox="1"/>
          <p:nvPr/>
        </p:nvSpPr>
        <p:spPr>
          <a:xfrm>
            <a:off x="1047750" y="3530649"/>
            <a:ext cx="4857750" cy="524767"/>
          </a:xfrm>
          <a:prstGeom prst="rect">
            <a:avLst/>
          </a:prstGeom>
          <a:noFill/>
          <a:ln>
            <a:noFill/>
          </a:ln>
        </p:spPr>
        <p:txBody>
          <a:bodyPr spcFirstLastPara="1" wrap="square" lIns="0" tIns="0" rIns="0" bIns="0" anchor="t" anchorCtr="0">
            <a:spAutoFit/>
          </a:bodyPr>
          <a:lstStyle/>
          <a:p>
            <a:pPr marL="0" marR="0" lvl="0" indent="0" algn="l" rtl="0">
              <a:lnSpc>
                <a:spcPct val="144982"/>
              </a:lnSpc>
              <a:spcBef>
                <a:spcPts val="0"/>
              </a:spcBef>
              <a:spcAft>
                <a:spcPts val="0"/>
              </a:spcAft>
              <a:buNone/>
            </a:pPr>
            <a:r>
              <a:rPr lang="en-US" sz="1425" b="1" i="0" u="none" strike="noStrike" cap="none">
                <a:solidFill>
                  <a:srgbClr val="334155"/>
                </a:solidFill>
                <a:latin typeface="Roboto"/>
                <a:ea typeface="Roboto"/>
                <a:cs typeface="Roboto"/>
                <a:sym typeface="Roboto"/>
              </a:rPr>
              <a:t>Structured Interviews:</a:t>
            </a:r>
            <a:r>
              <a:rPr lang="en-US" sz="1425" b="0" i="0" u="none" strike="noStrike" cap="none">
                <a:solidFill>
                  <a:srgbClr val="334155"/>
                </a:solidFill>
                <a:latin typeface="Roboto"/>
                <a:ea typeface="Roboto"/>
                <a:cs typeface="Roboto"/>
                <a:sym typeface="Roboto"/>
              </a:rPr>
              <a:t> Assessment of managerial capability and alignment with specific job descriptions.</a:t>
            </a:r>
            <a:endParaRPr/>
          </a:p>
        </p:txBody>
      </p:sp>
      <p:sp>
        <p:nvSpPr>
          <p:cNvPr id="206" name="Google Shape;206;p20"/>
          <p:cNvSpPr txBox="1"/>
          <p:nvPr/>
        </p:nvSpPr>
        <p:spPr>
          <a:xfrm>
            <a:off x="1047750" y="4198292"/>
            <a:ext cx="4857750" cy="787151"/>
          </a:xfrm>
          <a:prstGeom prst="rect">
            <a:avLst/>
          </a:prstGeom>
          <a:noFill/>
          <a:ln>
            <a:noFill/>
          </a:ln>
        </p:spPr>
        <p:txBody>
          <a:bodyPr spcFirstLastPara="1" wrap="square" lIns="0" tIns="0" rIns="0" bIns="0" anchor="t" anchorCtr="0">
            <a:spAutoFit/>
          </a:bodyPr>
          <a:lstStyle/>
          <a:p>
            <a:pPr marL="0" marR="0" lvl="0" indent="0" algn="l" rtl="0">
              <a:lnSpc>
                <a:spcPct val="144982"/>
              </a:lnSpc>
              <a:spcBef>
                <a:spcPts val="0"/>
              </a:spcBef>
              <a:spcAft>
                <a:spcPts val="0"/>
              </a:spcAft>
              <a:buNone/>
            </a:pPr>
            <a:r>
              <a:rPr lang="en-US" sz="1425" b="1" i="0" u="none" strike="noStrike" cap="none">
                <a:solidFill>
                  <a:srgbClr val="334155"/>
                </a:solidFill>
                <a:latin typeface="Roboto"/>
                <a:ea typeface="Roboto"/>
                <a:cs typeface="Roboto"/>
                <a:sym typeface="Roboto"/>
              </a:rPr>
              <a:t>The Executive Branch:</a:t>
            </a:r>
            <a:r>
              <a:rPr lang="en-US" sz="1425" b="0" i="0" u="none" strike="noStrike" cap="none">
                <a:solidFill>
                  <a:srgbClr val="334155"/>
                </a:solidFill>
                <a:latin typeface="Roboto"/>
                <a:ea typeface="Roboto"/>
                <a:cs typeface="Roboto"/>
                <a:sym typeface="Roboto"/>
              </a:rPr>
              <a:t> Fast-track stream (Klaados Epitelikon Stelechon) with rigorous AI-proctored exams and policy analysis case studies.</a:t>
            </a:r>
            <a:endParaRPr/>
          </a:p>
        </p:txBody>
      </p:sp>
      <p:pic>
        <p:nvPicPr>
          <p:cNvPr id="207" name="Google Shape;207;p20" descr="image.png"/>
          <p:cNvPicPr preferRelativeResize="0"/>
          <p:nvPr/>
        </p:nvPicPr>
        <p:blipFill rotWithShape="1">
          <a:blip r:embed="rId4">
            <a:alphaModFix/>
          </a:blip>
          <a:srcRect/>
          <a:stretch/>
        </p:blipFill>
        <p:spPr>
          <a:xfrm>
            <a:off x="666750" y="2896344"/>
            <a:ext cx="219075" cy="200025"/>
          </a:xfrm>
          <a:prstGeom prst="rect">
            <a:avLst/>
          </a:prstGeom>
          <a:noFill/>
          <a:ln>
            <a:noFill/>
          </a:ln>
        </p:spPr>
      </p:pic>
      <p:pic>
        <p:nvPicPr>
          <p:cNvPr id="208" name="Google Shape;208;p20" descr="image.png"/>
          <p:cNvPicPr preferRelativeResize="0"/>
          <p:nvPr/>
        </p:nvPicPr>
        <p:blipFill rotWithShape="1">
          <a:blip r:embed="rId5">
            <a:alphaModFix/>
          </a:blip>
          <a:srcRect/>
          <a:stretch/>
        </p:blipFill>
        <p:spPr>
          <a:xfrm>
            <a:off x="666750" y="3563987"/>
            <a:ext cx="238125" cy="200025"/>
          </a:xfrm>
          <a:prstGeom prst="rect">
            <a:avLst/>
          </a:prstGeom>
          <a:noFill/>
          <a:ln>
            <a:noFill/>
          </a:ln>
        </p:spPr>
      </p:pic>
      <p:pic>
        <p:nvPicPr>
          <p:cNvPr id="209" name="Google Shape;209;p20" descr="image.png"/>
          <p:cNvPicPr preferRelativeResize="0"/>
          <p:nvPr/>
        </p:nvPicPr>
        <p:blipFill rotWithShape="1">
          <a:blip r:embed="rId6">
            <a:alphaModFix/>
          </a:blip>
          <a:srcRect/>
          <a:stretch/>
        </p:blipFill>
        <p:spPr>
          <a:xfrm>
            <a:off x="666750" y="4231630"/>
            <a:ext cx="171450" cy="200025"/>
          </a:xfrm>
          <a:prstGeom prst="rect">
            <a:avLst/>
          </a:prstGeom>
          <a:noFill/>
          <a:ln>
            <a:noFill/>
          </a:ln>
        </p:spPr>
      </p:pic>
      <p:sp>
        <p:nvSpPr>
          <p:cNvPr id="210" name="Google Shape;210;p20"/>
          <p:cNvSpPr txBox="1"/>
          <p:nvPr/>
        </p:nvSpPr>
        <p:spPr>
          <a:xfrm>
            <a:off x="666750" y="571500"/>
            <a:ext cx="11401425" cy="4667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003366"/>
                </a:solidFill>
                <a:latin typeface="Merriweather"/>
                <a:ea typeface="Merriweather"/>
                <a:cs typeface="Merriweather"/>
                <a:sym typeface="Merriweather"/>
              </a:rPr>
              <a:t>PA SELECTION: THE "BEST FIT" PRINCIPLE</a:t>
            </a:r>
            <a:endParaRPr/>
          </a:p>
        </p:txBody>
      </p:sp>
      <p:sp>
        <p:nvSpPr>
          <p:cNvPr id="211" name="Google Shape;211;p20"/>
          <p:cNvSpPr/>
          <p:nvPr/>
        </p:nvSpPr>
        <p:spPr>
          <a:xfrm>
            <a:off x="666750" y="1114425"/>
            <a:ext cx="10858500" cy="19050"/>
          </a:xfrm>
          <a:prstGeom prst="rect">
            <a:avLst/>
          </a:prstGeom>
          <a:solidFill>
            <a:srgbClr val="CC99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AF0"/>
        </a:solidFill>
        <a:effectLst/>
      </p:bgPr>
    </p:bg>
    <p:spTree>
      <p:nvGrpSpPr>
        <p:cNvPr id="1" name="Shape 215"/>
        <p:cNvGrpSpPr/>
        <p:nvPr/>
      </p:nvGrpSpPr>
      <p:grpSpPr>
        <a:xfrm>
          <a:off x="0" y="0"/>
          <a:ext cx="0" cy="0"/>
          <a:chOff x="0" y="0"/>
          <a:chExt cx="0" cy="0"/>
        </a:xfrm>
      </p:grpSpPr>
      <p:pic>
        <p:nvPicPr>
          <p:cNvPr id="216" name="Google Shape;216;p21"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17" name="Google Shape;217;p21" descr="image.png"/>
          <p:cNvPicPr preferRelativeResize="0"/>
          <p:nvPr/>
        </p:nvPicPr>
        <p:blipFill rotWithShape="1">
          <a:blip r:embed="rId4">
            <a:alphaModFix/>
          </a:blip>
          <a:srcRect/>
          <a:stretch/>
        </p:blipFill>
        <p:spPr>
          <a:xfrm>
            <a:off x="666750" y="2448222"/>
            <a:ext cx="5238750" cy="2726828"/>
          </a:xfrm>
          <a:prstGeom prst="rect">
            <a:avLst/>
          </a:prstGeom>
          <a:noFill/>
          <a:ln>
            <a:noFill/>
          </a:ln>
        </p:spPr>
      </p:pic>
      <p:sp>
        <p:nvSpPr>
          <p:cNvPr id="218" name="Google Shape;218;p21"/>
          <p:cNvSpPr/>
          <p:nvPr/>
        </p:nvSpPr>
        <p:spPr>
          <a:xfrm>
            <a:off x="0" y="0"/>
            <a:ext cx="12192000" cy="95250"/>
          </a:xfrm>
          <a:prstGeom prst="rect">
            <a:avLst/>
          </a:prstGeom>
          <a:solidFill>
            <a:srgbClr val="0033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19" name="Google Shape;219;p21"/>
          <p:cNvSpPr txBox="1"/>
          <p:nvPr/>
        </p:nvSpPr>
        <p:spPr>
          <a:xfrm>
            <a:off x="914400" y="2695872"/>
            <a:ext cx="4980622" cy="3143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50" b="1" i="0" u="none" strike="noStrike" cap="none">
                <a:solidFill>
                  <a:srgbClr val="CC9933"/>
                </a:solidFill>
                <a:latin typeface="Merriweather"/>
                <a:ea typeface="Merriweather"/>
                <a:cs typeface="Merriweather"/>
                <a:sym typeface="Merriweather"/>
              </a:rPr>
              <a:t>The Objective Point System</a:t>
            </a:r>
            <a:endParaRPr/>
          </a:p>
        </p:txBody>
      </p:sp>
      <p:sp>
        <p:nvSpPr>
          <p:cNvPr id="220" name="Google Shape;220;p21"/>
          <p:cNvSpPr txBox="1"/>
          <p:nvPr/>
        </p:nvSpPr>
        <p:spPr>
          <a:xfrm>
            <a:off x="914400" y="3124497"/>
            <a:ext cx="4743450" cy="787151"/>
          </a:xfrm>
          <a:prstGeom prst="rect">
            <a:avLst/>
          </a:prstGeom>
          <a:noFill/>
          <a:ln>
            <a:noFill/>
          </a:ln>
        </p:spPr>
        <p:txBody>
          <a:bodyPr spcFirstLastPara="1" wrap="square" lIns="0" tIns="0" rIns="0" bIns="0" anchor="t" anchorCtr="0">
            <a:spAutoFit/>
          </a:bodyPr>
          <a:lstStyle/>
          <a:p>
            <a:pPr marL="0" marR="0" lvl="0" indent="0" algn="l" rtl="0">
              <a:lnSpc>
                <a:spcPct val="144982"/>
              </a:lnSpc>
              <a:spcBef>
                <a:spcPts val="0"/>
              </a:spcBef>
              <a:spcAft>
                <a:spcPts val="0"/>
              </a:spcAft>
              <a:buNone/>
            </a:pPr>
            <a:r>
              <a:rPr lang="en-US" sz="1425" b="0" i="0" u="none" strike="noStrike" cap="none">
                <a:solidFill>
                  <a:srgbClr val="334155"/>
                </a:solidFill>
                <a:latin typeface="Roboto"/>
                <a:ea typeface="Roboto"/>
                <a:cs typeface="Roboto"/>
                <a:sym typeface="Roboto"/>
              </a:rPr>
              <a:t>The selection matrix is rigid. Points are awarded for formal credentials (PhD, Master's, Foreign Languages, ICT certs) and service years.</a:t>
            </a:r>
            <a:endParaRPr/>
          </a:p>
        </p:txBody>
      </p:sp>
      <p:sp>
        <p:nvSpPr>
          <p:cNvPr id="221" name="Google Shape;221;p21"/>
          <p:cNvSpPr txBox="1"/>
          <p:nvPr/>
        </p:nvSpPr>
        <p:spPr>
          <a:xfrm>
            <a:off x="914400" y="4025949"/>
            <a:ext cx="4743450" cy="787151"/>
          </a:xfrm>
          <a:prstGeom prst="rect">
            <a:avLst/>
          </a:prstGeom>
          <a:noFill/>
          <a:ln>
            <a:noFill/>
          </a:ln>
        </p:spPr>
        <p:txBody>
          <a:bodyPr spcFirstLastPara="1" wrap="square" lIns="0" tIns="0" rIns="0" bIns="0" anchor="t" anchorCtr="0">
            <a:spAutoFit/>
          </a:bodyPr>
          <a:lstStyle/>
          <a:p>
            <a:pPr marL="0" marR="0" lvl="0" indent="0" algn="l" rtl="0">
              <a:lnSpc>
                <a:spcPct val="144982"/>
              </a:lnSpc>
              <a:spcBef>
                <a:spcPts val="0"/>
              </a:spcBef>
              <a:spcAft>
                <a:spcPts val="0"/>
              </a:spcAft>
              <a:buNone/>
            </a:pPr>
            <a:r>
              <a:rPr lang="en-US" sz="1425" b="0" i="0" u="none" strike="noStrike" cap="none">
                <a:solidFill>
                  <a:srgbClr val="334155"/>
                </a:solidFill>
                <a:latin typeface="Roboto"/>
                <a:ea typeface="Roboto"/>
                <a:cs typeface="Roboto"/>
                <a:sym typeface="Roboto"/>
              </a:rPr>
              <a:t>A candidate with a PhD in an unrelated field is technically eligible over a candidate with an Educational Management degree if the former has more tenure.</a:t>
            </a:r>
            <a:endParaRPr/>
          </a:p>
        </p:txBody>
      </p:sp>
      <p:sp>
        <p:nvSpPr>
          <p:cNvPr id="222" name="Google Shape;222;p21"/>
          <p:cNvSpPr txBox="1"/>
          <p:nvPr/>
        </p:nvSpPr>
        <p:spPr>
          <a:xfrm>
            <a:off x="6667500" y="2600622"/>
            <a:ext cx="4857750" cy="787151"/>
          </a:xfrm>
          <a:prstGeom prst="rect">
            <a:avLst/>
          </a:prstGeom>
          <a:noFill/>
          <a:ln>
            <a:noFill/>
          </a:ln>
        </p:spPr>
        <p:txBody>
          <a:bodyPr spcFirstLastPara="1" wrap="square" lIns="0" tIns="0" rIns="0" bIns="0" anchor="t" anchorCtr="0">
            <a:spAutoFit/>
          </a:bodyPr>
          <a:lstStyle/>
          <a:p>
            <a:pPr marL="0" marR="0" lvl="0" indent="0" algn="l" rtl="0">
              <a:lnSpc>
                <a:spcPct val="144982"/>
              </a:lnSpc>
              <a:spcBef>
                <a:spcPts val="0"/>
              </a:spcBef>
              <a:spcAft>
                <a:spcPts val="0"/>
              </a:spcAft>
              <a:buNone/>
            </a:pPr>
            <a:r>
              <a:rPr lang="en-US" sz="1425" b="1" i="0" u="none" strike="noStrike" cap="none">
                <a:solidFill>
                  <a:srgbClr val="334155"/>
                </a:solidFill>
                <a:latin typeface="Roboto"/>
                <a:ea typeface="Roboto"/>
                <a:cs typeface="Roboto"/>
                <a:sym typeface="Roboto"/>
              </a:rPr>
              <a:t>Litigation Focus:</a:t>
            </a:r>
            <a:r>
              <a:rPr lang="en-US" sz="1425" b="0" i="0" u="none" strike="noStrike" cap="none">
                <a:solidFill>
                  <a:srgbClr val="334155"/>
                </a:solidFill>
                <a:latin typeface="Roboto"/>
                <a:ea typeface="Roboto"/>
                <a:cs typeface="Roboto"/>
                <a:sym typeface="Roboto"/>
              </a:rPr>
              <a:t> Rigid points systems are used to minimize union suspicion and political favoritism, but they sacrifice "fit."</a:t>
            </a:r>
            <a:endParaRPr/>
          </a:p>
        </p:txBody>
      </p:sp>
      <p:sp>
        <p:nvSpPr>
          <p:cNvPr id="223" name="Google Shape;223;p21"/>
          <p:cNvSpPr txBox="1"/>
          <p:nvPr/>
        </p:nvSpPr>
        <p:spPr>
          <a:xfrm>
            <a:off x="6667500" y="3530649"/>
            <a:ext cx="4857750" cy="787151"/>
          </a:xfrm>
          <a:prstGeom prst="rect">
            <a:avLst/>
          </a:prstGeom>
          <a:noFill/>
          <a:ln>
            <a:noFill/>
          </a:ln>
        </p:spPr>
        <p:txBody>
          <a:bodyPr spcFirstLastPara="1" wrap="square" lIns="0" tIns="0" rIns="0" bIns="0" anchor="t" anchorCtr="0">
            <a:spAutoFit/>
          </a:bodyPr>
          <a:lstStyle/>
          <a:p>
            <a:pPr marL="0" marR="0" lvl="0" indent="0" algn="l" rtl="0">
              <a:lnSpc>
                <a:spcPct val="144982"/>
              </a:lnSpc>
              <a:spcBef>
                <a:spcPts val="0"/>
              </a:spcBef>
              <a:spcAft>
                <a:spcPts val="0"/>
              </a:spcAft>
              <a:buNone/>
            </a:pPr>
            <a:r>
              <a:rPr lang="en-US" sz="1425" b="1" i="0" u="none" strike="noStrike" cap="none">
                <a:solidFill>
                  <a:srgbClr val="334155"/>
                </a:solidFill>
                <a:latin typeface="Roboto"/>
                <a:ea typeface="Roboto"/>
                <a:cs typeface="Roboto"/>
                <a:sym typeface="Roboto"/>
              </a:rPr>
              <a:t>The Interview:</a:t>
            </a:r>
            <a:r>
              <a:rPr lang="en-US" sz="1425" b="0" i="0" u="none" strike="noStrike" cap="none">
                <a:solidFill>
                  <a:srgbClr val="334155"/>
                </a:solidFill>
                <a:latin typeface="Roboto"/>
                <a:ea typeface="Roboto"/>
                <a:cs typeface="Roboto"/>
                <a:sym typeface="Roboto"/>
              </a:rPr>
              <a:t> While assigned significant weight in Law 4823, it often focuses on pedagogical scenarios rather than leadership soft skills.</a:t>
            </a:r>
            <a:endParaRPr/>
          </a:p>
        </p:txBody>
      </p:sp>
      <p:sp>
        <p:nvSpPr>
          <p:cNvPr id="224" name="Google Shape;224;p21"/>
          <p:cNvSpPr txBox="1"/>
          <p:nvPr/>
        </p:nvSpPr>
        <p:spPr>
          <a:xfrm>
            <a:off x="6667500" y="4460676"/>
            <a:ext cx="4857750" cy="787151"/>
          </a:xfrm>
          <a:prstGeom prst="rect">
            <a:avLst/>
          </a:prstGeom>
          <a:noFill/>
          <a:ln>
            <a:noFill/>
          </a:ln>
        </p:spPr>
        <p:txBody>
          <a:bodyPr spcFirstLastPara="1" wrap="square" lIns="0" tIns="0" rIns="0" bIns="0" anchor="t" anchorCtr="0">
            <a:spAutoFit/>
          </a:bodyPr>
          <a:lstStyle/>
          <a:p>
            <a:pPr marL="0" marR="0" lvl="0" indent="0" algn="l" rtl="0">
              <a:lnSpc>
                <a:spcPct val="144982"/>
              </a:lnSpc>
              <a:spcBef>
                <a:spcPts val="0"/>
              </a:spcBef>
              <a:spcAft>
                <a:spcPts val="0"/>
              </a:spcAft>
              <a:buNone/>
            </a:pPr>
            <a:r>
              <a:rPr lang="en-US" sz="1425" b="1" i="0" u="none" strike="noStrike" cap="none">
                <a:solidFill>
                  <a:srgbClr val="334155"/>
                </a:solidFill>
                <a:latin typeface="Roboto"/>
                <a:ea typeface="Roboto"/>
                <a:cs typeface="Roboto"/>
                <a:sym typeface="Roboto"/>
              </a:rPr>
              <a:t>Seniority Bias:</a:t>
            </a:r>
            <a:r>
              <a:rPr lang="en-US" sz="1425" b="0" i="0" u="none" strike="noStrike" cap="none">
                <a:solidFill>
                  <a:srgbClr val="334155"/>
                </a:solidFill>
                <a:latin typeface="Roboto"/>
                <a:ea typeface="Roboto"/>
                <a:cs typeface="Roboto"/>
                <a:sym typeface="Roboto"/>
              </a:rPr>
              <a:t> Successful candidates often have 2+ decades of experience, weighting the system toward seniority.</a:t>
            </a:r>
            <a:endParaRPr/>
          </a:p>
        </p:txBody>
      </p:sp>
      <p:pic>
        <p:nvPicPr>
          <p:cNvPr id="225" name="Google Shape;225;p21" descr="image.png"/>
          <p:cNvPicPr preferRelativeResize="0"/>
          <p:nvPr/>
        </p:nvPicPr>
        <p:blipFill rotWithShape="1">
          <a:blip r:embed="rId5">
            <a:alphaModFix/>
          </a:blip>
          <a:srcRect/>
          <a:stretch/>
        </p:blipFill>
        <p:spPr>
          <a:xfrm>
            <a:off x="6286500" y="2633960"/>
            <a:ext cx="190500" cy="200025"/>
          </a:xfrm>
          <a:prstGeom prst="rect">
            <a:avLst/>
          </a:prstGeom>
          <a:noFill/>
          <a:ln>
            <a:noFill/>
          </a:ln>
        </p:spPr>
      </p:pic>
      <p:pic>
        <p:nvPicPr>
          <p:cNvPr id="226" name="Google Shape;226;p21" descr="image.png"/>
          <p:cNvPicPr preferRelativeResize="0"/>
          <p:nvPr/>
        </p:nvPicPr>
        <p:blipFill rotWithShape="1">
          <a:blip r:embed="rId6">
            <a:alphaModFix/>
          </a:blip>
          <a:srcRect/>
          <a:stretch/>
        </p:blipFill>
        <p:spPr>
          <a:xfrm>
            <a:off x="6286500" y="3563987"/>
            <a:ext cx="238125" cy="200025"/>
          </a:xfrm>
          <a:prstGeom prst="rect">
            <a:avLst/>
          </a:prstGeom>
          <a:noFill/>
          <a:ln>
            <a:noFill/>
          </a:ln>
        </p:spPr>
      </p:pic>
      <p:pic>
        <p:nvPicPr>
          <p:cNvPr id="227" name="Google Shape;227;p21" descr="image.png"/>
          <p:cNvPicPr preferRelativeResize="0"/>
          <p:nvPr/>
        </p:nvPicPr>
        <p:blipFill rotWithShape="1">
          <a:blip r:embed="rId7">
            <a:alphaModFix/>
          </a:blip>
          <a:srcRect/>
          <a:stretch/>
        </p:blipFill>
        <p:spPr>
          <a:xfrm>
            <a:off x="6286500" y="4494014"/>
            <a:ext cx="190500" cy="200025"/>
          </a:xfrm>
          <a:prstGeom prst="rect">
            <a:avLst/>
          </a:prstGeom>
          <a:noFill/>
          <a:ln>
            <a:noFill/>
          </a:ln>
        </p:spPr>
      </p:pic>
      <p:sp>
        <p:nvSpPr>
          <p:cNvPr id="228" name="Google Shape;228;p21"/>
          <p:cNvSpPr txBox="1"/>
          <p:nvPr/>
        </p:nvSpPr>
        <p:spPr>
          <a:xfrm>
            <a:off x="666750" y="571500"/>
            <a:ext cx="11401425" cy="4667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003366"/>
                </a:solidFill>
                <a:latin typeface="Merriweather"/>
                <a:ea typeface="Merriweather"/>
                <a:cs typeface="Merriweather"/>
                <a:sym typeface="Merriweather"/>
              </a:rPr>
              <a:t>EE SELECTION: POINTS ACCUMULATION</a:t>
            </a:r>
            <a:endParaRPr/>
          </a:p>
        </p:txBody>
      </p:sp>
      <p:sp>
        <p:nvSpPr>
          <p:cNvPr id="229" name="Google Shape;229;p21"/>
          <p:cNvSpPr/>
          <p:nvPr/>
        </p:nvSpPr>
        <p:spPr>
          <a:xfrm>
            <a:off x="666750" y="1114425"/>
            <a:ext cx="10858500" cy="19050"/>
          </a:xfrm>
          <a:prstGeom prst="rect">
            <a:avLst/>
          </a:prstGeom>
          <a:solidFill>
            <a:srgbClr val="CC99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1337</Words>
  <Application>Microsoft Office PowerPoint</Application>
  <PresentationFormat>Ευρεία οθόνη</PresentationFormat>
  <Paragraphs>114</Paragraphs>
  <Slides>16</Slides>
  <Notes>16</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16</vt:i4>
      </vt:variant>
    </vt:vector>
  </HeadingPairs>
  <TitlesOfParts>
    <vt:vector size="23" baseType="lpstr">
      <vt:lpstr>Calibri</vt:lpstr>
      <vt:lpstr>Aptos Display</vt:lpstr>
      <vt:lpstr>Roboto</vt:lpstr>
      <vt:lpstr>Arial</vt:lpstr>
      <vt:lpstr>Aptos</vt:lpstr>
      <vt:lpstr>Merriweather</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dc:creator>
  <cp:lastModifiedBy>ΛΑΛΟΣ ΧΡΗΣΤΟΣ</cp:lastModifiedBy>
  <cp:revision>1</cp:revision>
  <dcterms:modified xsi:type="dcterms:W3CDTF">2026-04-12T18:46:55Z</dcterms:modified>
</cp:coreProperties>
</file>